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72" r:id="rId16"/>
    <p:sldId id="273" r:id="rId17"/>
    <p:sldId id="274" r:id="rId18"/>
    <p:sldId id="275" r:id="rId19"/>
    <p:sldId id="276" r:id="rId20"/>
    <p:sldId id="277" r:id="rId21"/>
    <p:sldId id="278" r:id="rId22"/>
    <p:sldId id="279" r:id="rId23"/>
    <p:sldId id="280" r:id="rId24"/>
    <p:sldId id="285" r:id="rId25"/>
    <p:sldId id="284" r:id="rId26"/>
    <p:sldId id="268" r:id="rId27"/>
    <p:sldId id="269" r:id="rId28"/>
    <p:sldId id="281"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E4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2F31AB-5E33-4F3E-9382-7D14C42348E7}" v="14" dt="2025-04-29T06:50:36.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726" autoAdjust="0"/>
  </p:normalViewPr>
  <p:slideViewPr>
    <p:cSldViewPr snapToGrid="0">
      <p:cViewPr>
        <p:scale>
          <a:sx n="75" d="100"/>
          <a:sy n="75" d="100"/>
        </p:scale>
        <p:origin x="931" y="5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a Bhamidipati" userId="01eb1bf1c7fb3dc8" providerId="LiveId" clId="{F72F31AB-5E33-4F3E-9382-7D14C42348E7}"/>
    <pc:docChg chg="custSel addSld delSld modSld">
      <pc:chgData name="Raga Bhamidipati" userId="01eb1bf1c7fb3dc8" providerId="LiveId" clId="{F72F31AB-5E33-4F3E-9382-7D14C42348E7}" dt="2025-04-29T06:51:02.584" v="243" actId="1076"/>
      <pc:docMkLst>
        <pc:docMk/>
      </pc:docMkLst>
      <pc:sldChg chg="modSp mod">
        <pc:chgData name="Raga Bhamidipati" userId="01eb1bf1c7fb3dc8" providerId="LiveId" clId="{F72F31AB-5E33-4F3E-9382-7D14C42348E7}" dt="2025-04-28T18:29:00.906" v="85" actId="1076"/>
        <pc:sldMkLst>
          <pc:docMk/>
          <pc:sldMk cId="3707306055" sldId="259"/>
        </pc:sldMkLst>
        <pc:spChg chg="mod">
          <ac:chgData name="Raga Bhamidipati" userId="01eb1bf1c7fb3dc8" providerId="LiveId" clId="{F72F31AB-5E33-4F3E-9382-7D14C42348E7}" dt="2025-04-28T18:29:00.906" v="85" actId="1076"/>
          <ac:spMkLst>
            <pc:docMk/>
            <pc:sldMk cId="3707306055" sldId="259"/>
            <ac:spMk id="6" creationId="{A425888D-EBF7-4FE2-E9AE-E2EB2E56776E}"/>
          </ac:spMkLst>
        </pc:spChg>
      </pc:sldChg>
      <pc:sldChg chg="delSp modSp mod">
        <pc:chgData name="Raga Bhamidipati" userId="01eb1bf1c7fb3dc8" providerId="LiveId" clId="{F72F31AB-5E33-4F3E-9382-7D14C42348E7}" dt="2025-04-28T18:26:00.516" v="82" actId="1076"/>
        <pc:sldMkLst>
          <pc:docMk/>
          <pc:sldMk cId="4181203551" sldId="260"/>
        </pc:sldMkLst>
        <pc:spChg chg="mod">
          <ac:chgData name="Raga Bhamidipati" userId="01eb1bf1c7fb3dc8" providerId="LiveId" clId="{F72F31AB-5E33-4F3E-9382-7D14C42348E7}" dt="2025-04-28T18:24:15.328" v="61" actId="1076"/>
          <ac:spMkLst>
            <pc:docMk/>
            <pc:sldMk cId="4181203551" sldId="260"/>
            <ac:spMk id="7" creationId="{04B33F3F-7030-D23F-AD8C-D3D7775F3C0A}"/>
          </ac:spMkLst>
        </pc:spChg>
        <pc:spChg chg="mod">
          <ac:chgData name="Raga Bhamidipati" userId="01eb1bf1c7fb3dc8" providerId="LiveId" clId="{F72F31AB-5E33-4F3E-9382-7D14C42348E7}" dt="2025-04-28T18:24:22.409" v="63" actId="1076"/>
          <ac:spMkLst>
            <pc:docMk/>
            <pc:sldMk cId="4181203551" sldId="260"/>
            <ac:spMk id="8" creationId="{97079AC8-ABC1-0D80-3675-94E72878BDC8}"/>
          </ac:spMkLst>
        </pc:spChg>
        <pc:spChg chg="del">
          <ac:chgData name="Raga Bhamidipati" userId="01eb1bf1c7fb3dc8" providerId="LiveId" clId="{F72F31AB-5E33-4F3E-9382-7D14C42348E7}" dt="2025-04-28T18:23:37.536" v="54" actId="478"/>
          <ac:spMkLst>
            <pc:docMk/>
            <pc:sldMk cId="4181203551" sldId="260"/>
            <ac:spMk id="9" creationId="{89CEE63C-96A7-E7EF-2996-001E4B5B7CC6}"/>
          </ac:spMkLst>
        </pc:spChg>
        <pc:spChg chg="mod">
          <ac:chgData name="Raga Bhamidipati" userId="01eb1bf1c7fb3dc8" providerId="LiveId" clId="{F72F31AB-5E33-4F3E-9382-7D14C42348E7}" dt="2025-04-28T18:25:16.029" v="73" actId="1076"/>
          <ac:spMkLst>
            <pc:docMk/>
            <pc:sldMk cId="4181203551" sldId="260"/>
            <ac:spMk id="10" creationId="{E4A71AEB-9491-5C36-E4DC-20983514A638}"/>
          </ac:spMkLst>
        </pc:spChg>
        <pc:spChg chg="mod">
          <ac:chgData name="Raga Bhamidipati" userId="01eb1bf1c7fb3dc8" providerId="LiveId" clId="{F72F31AB-5E33-4F3E-9382-7D14C42348E7}" dt="2025-04-28T18:24:54.664" v="69" actId="1076"/>
          <ac:spMkLst>
            <pc:docMk/>
            <pc:sldMk cId="4181203551" sldId="260"/>
            <ac:spMk id="11" creationId="{F28D986E-868C-215E-2868-E1F50570A915}"/>
          </ac:spMkLst>
        </pc:spChg>
        <pc:spChg chg="mod">
          <ac:chgData name="Raga Bhamidipati" userId="01eb1bf1c7fb3dc8" providerId="LiveId" clId="{F72F31AB-5E33-4F3E-9382-7D14C42348E7}" dt="2025-04-28T18:23:53.862" v="57" actId="1076"/>
          <ac:spMkLst>
            <pc:docMk/>
            <pc:sldMk cId="4181203551" sldId="260"/>
            <ac:spMk id="13" creationId="{DA326417-66E7-98B5-26DE-F6199E02ACFE}"/>
          </ac:spMkLst>
        </pc:spChg>
        <pc:spChg chg="mod">
          <ac:chgData name="Raga Bhamidipati" userId="01eb1bf1c7fb3dc8" providerId="LiveId" clId="{F72F31AB-5E33-4F3E-9382-7D14C42348E7}" dt="2025-04-28T18:23:49.142" v="56" actId="1076"/>
          <ac:spMkLst>
            <pc:docMk/>
            <pc:sldMk cId="4181203551" sldId="260"/>
            <ac:spMk id="15" creationId="{2C168A4E-60E6-365B-D6CD-8A26842CD022}"/>
          </ac:spMkLst>
        </pc:spChg>
        <pc:spChg chg="mod">
          <ac:chgData name="Raga Bhamidipati" userId="01eb1bf1c7fb3dc8" providerId="LiveId" clId="{F72F31AB-5E33-4F3E-9382-7D14C42348E7}" dt="2025-04-28T18:25:30.741" v="77" actId="1076"/>
          <ac:spMkLst>
            <pc:docMk/>
            <pc:sldMk cId="4181203551" sldId="260"/>
            <ac:spMk id="17" creationId="{6DEAA7DC-2506-3AC8-8013-661F9DEDCCBE}"/>
          </ac:spMkLst>
        </pc:spChg>
        <pc:spChg chg="del mod">
          <ac:chgData name="Raga Bhamidipati" userId="01eb1bf1c7fb3dc8" providerId="LiveId" clId="{F72F31AB-5E33-4F3E-9382-7D14C42348E7}" dt="2025-04-28T18:23:16.243" v="49"/>
          <ac:spMkLst>
            <pc:docMk/>
            <pc:sldMk cId="4181203551" sldId="260"/>
            <ac:spMk id="19" creationId="{88CAF24F-D18C-403A-D1A8-48A52FEB641A}"/>
          </ac:spMkLst>
        </pc:spChg>
        <pc:spChg chg="del mod">
          <ac:chgData name="Raga Bhamidipati" userId="01eb1bf1c7fb3dc8" providerId="LiveId" clId="{F72F31AB-5E33-4F3E-9382-7D14C42348E7}" dt="2025-04-28T18:23:16.245" v="51"/>
          <ac:spMkLst>
            <pc:docMk/>
            <pc:sldMk cId="4181203551" sldId="260"/>
            <ac:spMk id="21" creationId="{D56D259A-E433-847A-2C45-6ABB80C13754}"/>
          </ac:spMkLst>
        </pc:spChg>
        <pc:spChg chg="del">
          <ac:chgData name="Raga Bhamidipati" userId="01eb1bf1c7fb3dc8" providerId="LiveId" clId="{F72F31AB-5E33-4F3E-9382-7D14C42348E7}" dt="2025-04-28T18:23:16.227" v="47" actId="21"/>
          <ac:spMkLst>
            <pc:docMk/>
            <pc:sldMk cId="4181203551" sldId="260"/>
            <ac:spMk id="22" creationId="{3A81F12A-3DFB-263F-0E1F-BB4D9D9F1346}"/>
          </ac:spMkLst>
        </pc:spChg>
        <pc:spChg chg="mod">
          <ac:chgData name="Raga Bhamidipati" userId="01eb1bf1c7fb3dc8" providerId="LiveId" clId="{F72F31AB-5E33-4F3E-9382-7D14C42348E7}" dt="2025-04-28T18:25:40.593" v="78" actId="1076"/>
          <ac:spMkLst>
            <pc:docMk/>
            <pc:sldMk cId="4181203551" sldId="260"/>
            <ac:spMk id="24" creationId="{6543D8F1-C5AA-A42A-5B14-9FB2F0B979CE}"/>
          </ac:spMkLst>
        </pc:spChg>
        <pc:spChg chg="mod">
          <ac:chgData name="Raga Bhamidipati" userId="01eb1bf1c7fb3dc8" providerId="LiveId" clId="{F72F31AB-5E33-4F3E-9382-7D14C42348E7}" dt="2025-04-28T18:24:39.885" v="66" actId="1076"/>
          <ac:spMkLst>
            <pc:docMk/>
            <pc:sldMk cId="4181203551" sldId="260"/>
            <ac:spMk id="26" creationId="{C8FC4063-D2A2-A3BB-E608-8B1F81BFE59D}"/>
          </ac:spMkLst>
        </pc:spChg>
        <pc:spChg chg="mod">
          <ac:chgData name="Raga Bhamidipati" userId="01eb1bf1c7fb3dc8" providerId="LiveId" clId="{F72F31AB-5E33-4F3E-9382-7D14C42348E7}" dt="2025-04-28T18:24:48.558" v="68" actId="1076"/>
          <ac:spMkLst>
            <pc:docMk/>
            <pc:sldMk cId="4181203551" sldId="260"/>
            <ac:spMk id="27" creationId="{F789953C-06CE-7FAB-B8F6-5BBC7D49A73F}"/>
          </ac:spMkLst>
        </pc:spChg>
        <pc:spChg chg="mod">
          <ac:chgData name="Raga Bhamidipati" userId="01eb1bf1c7fb3dc8" providerId="LiveId" clId="{F72F31AB-5E33-4F3E-9382-7D14C42348E7}" dt="2025-04-28T18:23:40.924" v="55" actId="20577"/>
          <ac:spMkLst>
            <pc:docMk/>
            <pc:sldMk cId="4181203551" sldId="260"/>
            <ac:spMk id="28" creationId="{86A15398-3096-EC5A-464A-6C900C73873B}"/>
          </ac:spMkLst>
        </pc:spChg>
        <pc:spChg chg="mod">
          <ac:chgData name="Raga Bhamidipati" userId="01eb1bf1c7fb3dc8" providerId="LiveId" clId="{F72F31AB-5E33-4F3E-9382-7D14C42348E7}" dt="2025-04-28T18:25:24.908" v="76" actId="1076"/>
          <ac:spMkLst>
            <pc:docMk/>
            <pc:sldMk cId="4181203551" sldId="260"/>
            <ac:spMk id="29" creationId="{5D3151F1-F3BF-6118-7413-7A374623E72C}"/>
          </ac:spMkLst>
        </pc:spChg>
        <pc:spChg chg="mod">
          <ac:chgData name="Raga Bhamidipati" userId="01eb1bf1c7fb3dc8" providerId="LiveId" clId="{F72F31AB-5E33-4F3E-9382-7D14C42348E7}" dt="2025-04-28T18:25:07.945" v="72" actId="1076"/>
          <ac:spMkLst>
            <pc:docMk/>
            <pc:sldMk cId="4181203551" sldId="260"/>
            <ac:spMk id="30" creationId="{B9912A1E-7CBC-4F25-3A8A-10C1C948B47B}"/>
          </ac:spMkLst>
        </pc:spChg>
        <pc:spChg chg="del">
          <ac:chgData name="Raga Bhamidipati" userId="01eb1bf1c7fb3dc8" providerId="LiveId" clId="{F72F31AB-5E33-4F3E-9382-7D14C42348E7}" dt="2025-04-28T18:23:21.250" v="52" actId="21"/>
          <ac:spMkLst>
            <pc:docMk/>
            <pc:sldMk cId="4181203551" sldId="260"/>
            <ac:spMk id="31" creationId="{6FC76D25-6BAA-9E8F-4751-AAB7302C27C4}"/>
          </ac:spMkLst>
        </pc:spChg>
        <pc:picChg chg="mod modCrop">
          <ac:chgData name="Raga Bhamidipati" userId="01eb1bf1c7fb3dc8" providerId="LiveId" clId="{F72F31AB-5E33-4F3E-9382-7D14C42348E7}" dt="2025-04-28T18:26:00.516" v="82" actId="1076"/>
          <ac:picMkLst>
            <pc:docMk/>
            <pc:sldMk cId="4181203551" sldId="260"/>
            <ac:picMk id="6" creationId="{3CAE0D12-24A2-B885-CBC3-04441292B11A}"/>
          </ac:picMkLst>
        </pc:picChg>
      </pc:sldChg>
      <pc:sldChg chg="addSp delSp modSp mod">
        <pc:chgData name="Raga Bhamidipati" userId="01eb1bf1c7fb3dc8" providerId="LiveId" clId="{F72F31AB-5E33-4F3E-9382-7D14C42348E7}" dt="2025-04-28T18:48:29.694" v="177" actId="21"/>
        <pc:sldMkLst>
          <pc:docMk/>
          <pc:sldMk cId="143909040" sldId="261"/>
        </pc:sldMkLst>
        <pc:spChg chg="add mod">
          <ac:chgData name="Raga Bhamidipati" userId="01eb1bf1c7fb3dc8" providerId="LiveId" clId="{F72F31AB-5E33-4F3E-9382-7D14C42348E7}" dt="2025-04-28T18:44:01.987" v="114" actId="14100"/>
          <ac:spMkLst>
            <pc:docMk/>
            <pc:sldMk cId="143909040" sldId="261"/>
            <ac:spMk id="2" creationId="{E0E501F6-608E-97CA-5C01-EFEDD68D39BC}"/>
          </ac:spMkLst>
        </pc:spChg>
        <pc:spChg chg="add mod">
          <ac:chgData name="Raga Bhamidipati" userId="01eb1bf1c7fb3dc8" providerId="LiveId" clId="{F72F31AB-5E33-4F3E-9382-7D14C42348E7}" dt="2025-04-28T18:44:14.313" v="116" actId="1076"/>
          <ac:spMkLst>
            <pc:docMk/>
            <pc:sldMk cId="143909040" sldId="261"/>
            <ac:spMk id="3" creationId="{BC2E99B1-402C-B149-01AB-2F4650A8FDB7}"/>
          </ac:spMkLst>
        </pc:spChg>
        <pc:spChg chg="add mod">
          <ac:chgData name="Raga Bhamidipati" userId="01eb1bf1c7fb3dc8" providerId="LiveId" clId="{F72F31AB-5E33-4F3E-9382-7D14C42348E7}" dt="2025-04-28T18:44:21.456" v="118" actId="1076"/>
          <ac:spMkLst>
            <pc:docMk/>
            <pc:sldMk cId="143909040" sldId="261"/>
            <ac:spMk id="4" creationId="{767092FB-D8B1-8218-B413-F88941C8F7F7}"/>
          </ac:spMkLst>
        </pc:spChg>
        <pc:spChg chg="add mod">
          <ac:chgData name="Raga Bhamidipati" userId="01eb1bf1c7fb3dc8" providerId="LiveId" clId="{F72F31AB-5E33-4F3E-9382-7D14C42348E7}" dt="2025-04-28T18:44:27.193" v="120" actId="1076"/>
          <ac:spMkLst>
            <pc:docMk/>
            <pc:sldMk cId="143909040" sldId="261"/>
            <ac:spMk id="6" creationId="{73DB8C54-6326-52CD-009A-97CB618AB0E4}"/>
          </ac:spMkLst>
        </pc:spChg>
        <pc:spChg chg="del mod">
          <ac:chgData name="Raga Bhamidipati" userId="01eb1bf1c7fb3dc8" providerId="LiveId" clId="{F72F31AB-5E33-4F3E-9382-7D14C42348E7}" dt="2025-04-28T18:48:29.694" v="177" actId="21"/>
          <ac:spMkLst>
            <pc:docMk/>
            <pc:sldMk cId="143909040" sldId="261"/>
            <ac:spMk id="7" creationId="{77C06F70-2778-D533-BADC-DD9386727106}"/>
          </ac:spMkLst>
        </pc:spChg>
        <pc:spChg chg="add mod">
          <ac:chgData name="Raga Bhamidipati" userId="01eb1bf1c7fb3dc8" providerId="LiveId" clId="{F72F31AB-5E33-4F3E-9382-7D14C42348E7}" dt="2025-04-28T18:48:04.793" v="174" actId="1076"/>
          <ac:spMkLst>
            <pc:docMk/>
            <pc:sldMk cId="143909040" sldId="261"/>
            <ac:spMk id="8" creationId="{82917FA0-A43C-002A-3E13-1A61D5E8555A}"/>
          </ac:spMkLst>
        </pc:spChg>
        <pc:spChg chg="del mod">
          <ac:chgData name="Raga Bhamidipati" userId="01eb1bf1c7fb3dc8" providerId="LiveId" clId="{F72F31AB-5E33-4F3E-9382-7D14C42348E7}" dt="2025-04-28T18:39:31.764" v="93" actId="21"/>
          <ac:spMkLst>
            <pc:docMk/>
            <pc:sldMk cId="143909040" sldId="261"/>
            <ac:spMk id="9" creationId="{D4DF8899-52A5-0FBD-7F41-A58A239AEF02}"/>
          </ac:spMkLst>
        </pc:spChg>
        <pc:spChg chg="add mod">
          <ac:chgData name="Raga Bhamidipati" userId="01eb1bf1c7fb3dc8" providerId="LiveId" clId="{F72F31AB-5E33-4F3E-9382-7D14C42348E7}" dt="2025-04-28T18:48:10.152" v="175" actId="1076"/>
          <ac:spMkLst>
            <pc:docMk/>
            <pc:sldMk cId="143909040" sldId="261"/>
            <ac:spMk id="11" creationId="{B424D856-36E2-F52D-463F-CFE6405E7E83}"/>
          </ac:spMkLst>
        </pc:spChg>
        <pc:spChg chg="add mod">
          <ac:chgData name="Raga Bhamidipati" userId="01eb1bf1c7fb3dc8" providerId="LiveId" clId="{F72F31AB-5E33-4F3E-9382-7D14C42348E7}" dt="2025-04-28T18:45:04.737" v="127" actId="1076"/>
          <ac:spMkLst>
            <pc:docMk/>
            <pc:sldMk cId="143909040" sldId="261"/>
            <ac:spMk id="13" creationId="{37418A2F-08C3-FBE8-5ABB-73C91BAC8AFA}"/>
          </ac:spMkLst>
        </pc:spChg>
        <pc:spChg chg="add mod">
          <ac:chgData name="Raga Bhamidipati" userId="01eb1bf1c7fb3dc8" providerId="LiveId" clId="{F72F31AB-5E33-4F3E-9382-7D14C42348E7}" dt="2025-04-28T18:45:16.935" v="130" actId="1076"/>
          <ac:spMkLst>
            <pc:docMk/>
            <pc:sldMk cId="143909040" sldId="261"/>
            <ac:spMk id="15" creationId="{C96A295C-86EA-1E4A-1B1F-62B5E7859E58}"/>
          </ac:spMkLst>
        </pc:spChg>
        <pc:spChg chg="add mod">
          <ac:chgData name="Raga Bhamidipati" userId="01eb1bf1c7fb3dc8" providerId="LiveId" clId="{F72F31AB-5E33-4F3E-9382-7D14C42348E7}" dt="2025-04-28T18:45:34.551" v="135" actId="1076"/>
          <ac:spMkLst>
            <pc:docMk/>
            <pc:sldMk cId="143909040" sldId="261"/>
            <ac:spMk id="17" creationId="{4011FB11-8C27-24B6-E139-F9601D5D4D58}"/>
          </ac:spMkLst>
        </pc:spChg>
        <pc:spChg chg="add mod">
          <ac:chgData name="Raga Bhamidipati" userId="01eb1bf1c7fb3dc8" providerId="LiveId" clId="{F72F31AB-5E33-4F3E-9382-7D14C42348E7}" dt="2025-04-28T18:45:57.056" v="142" actId="1076"/>
          <ac:spMkLst>
            <pc:docMk/>
            <pc:sldMk cId="143909040" sldId="261"/>
            <ac:spMk id="19" creationId="{4A920F1E-EDD3-4A19-F86E-EA969D48E95F}"/>
          </ac:spMkLst>
        </pc:spChg>
        <pc:spChg chg="add mod">
          <ac:chgData name="Raga Bhamidipati" userId="01eb1bf1c7fb3dc8" providerId="LiveId" clId="{F72F31AB-5E33-4F3E-9382-7D14C42348E7}" dt="2025-04-28T18:46:20.725" v="148" actId="1076"/>
          <ac:spMkLst>
            <pc:docMk/>
            <pc:sldMk cId="143909040" sldId="261"/>
            <ac:spMk id="21" creationId="{A40E9CF6-E99F-EEC6-A778-53028A38FF6C}"/>
          </ac:spMkLst>
        </pc:spChg>
        <pc:spChg chg="add mod">
          <ac:chgData name="Raga Bhamidipati" userId="01eb1bf1c7fb3dc8" providerId="LiveId" clId="{F72F31AB-5E33-4F3E-9382-7D14C42348E7}" dt="2025-04-28T18:46:37.784" v="154" actId="1076"/>
          <ac:spMkLst>
            <pc:docMk/>
            <pc:sldMk cId="143909040" sldId="261"/>
            <ac:spMk id="23" creationId="{6EBD2C2D-CB34-9469-90C3-1F3AE417A3BF}"/>
          </ac:spMkLst>
        </pc:spChg>
        <pc:spChg chg="add mod">
          <ac:chgData name="Raga Bhamidipati" userId="01eb1bf1c7fb3dc8" providerId="LiveId" clId="{F72F31AB-5E33-4F3E-9382-7D14C42348E7}" dt="2025-04-28T18:47:00.841" v="160" actId="1076"/>
          <ac:spMkLst>
            <pc:docMk/>
            <pc:sldMk cId="143909040" sldId="261"/>
            <ac:spMk id="25" creationId="{A5B139A1-8431-2939-C3E4-ECC6A306778F}"/>
          </ac:spMkLst>
        </pc:spChg>
        <pc:spChg chg="add mod">
          <ac:chgData name="Raga Bhamidipati" userId="01eb1bf1c7fb3dc8" providerId="LiveId" clId="{F72F31AB-5E33-4F3E-9382-7D14C42348E7}" dt="2025-04-28T18:47:22.072" v="166" actId="1076"/>
          <ac:spMkLst>
            <pc:docMk/>
            <pc:sldMk cId="143909040" sldId="261"/>
            <ac:spMk id="27" creationId="{37B517C3-FFEA-4A4A-A831-BA4CED59DB22}"/>
          </ac:spMkLst>
        </pc:spChg>
        <pc:spChg chg="add mod">
          <ac:chgData name="Raga Bhamidipati" userId="01eb1bf1c7fb3dc8" providerId="LiveId" clId="{F72F31AB-5E33-4F3E-9382-7D14C42348E7}" dt="2025-04-28T18:48:20.578" v="176" actId="1076"/>
          <ac:spMkLst>
            <pc:docMk/>
            <pc:sldMk cId="143909040" sldId="261"/>
            <ac:spMk id="28" creationId="{55E1AE32-8AB1-8FCE-A2A9-6A9EB4E891F6}"/>
          </ac:spMkLst>
        </pc:spChg>
      </pc:sldChg>
      <pc:sldChg chg="addSp modSp mod">
        <pc:chgData name="Raga Bhamidipati" userId="01eb1bf1c7fb3dc8" providerId="LiveId" clId="{F72F31AB-5E33-4F3E-9382-7D14C42348E7}" dt="2025-04-28T18:51:14.862" v="214" actId="20577"/>
        <pc:sldMkLst>
          <pc:docMk/>
          <pc:sldMk cId="2831472352" sldId="262"/>
        </pc:sldMkLst>
        <pc:spChg chg="mod">
          <ac:chgData name="Raga Bhamidipati" userId="01eb1bf1c7fb3dc8" providerId="LiveId" clId="{F72F31AB-5E33-4F3E-9382-7D14C42348E7}" dt="2025-04-28T18:51:14.862" v="214" actId="20577"/>
          <ac:spMkLst>
            <pc:docMk/>
            <pc:sldMk cId="2831472352" sldId="262"/>
            <ac:spMk id="8" creationId="{34F5C52F-68B4-48D4-1E9F-A74030D5F930}"/>
          </ac:spMkLst>
        </pc:spChg>
        <pc:picChg chg="add mod">
          <ac:chgData name="Raga Bhamidipati" userId="01eb1bf1c7fb3dc8" providerId="LiveId" clId="{F72F31AB-5E33-4F3E-9382-7D14C42348E7}" dt="2025-04-28T18:41:57.375" v="104" actId="1076"/>
          <ac:picMkLst>
            <pc:docMk/>
            <pc:sldMk cId="2831472352" sldId="262"/>
            <ac:picMk id="2" creationId="{8B5CBE2A-5132-69AA-0E40-EC5570123010}"/>
          </ac:picMkLst>
        </pc:picChg>
        <pc:picChg chg="add mod">
          <ac:chgData name="Raga Bhamidipati" userId="01eb1bf1c7fb3dc8" providerId="LiveId" clId="{F72F31AB-5E33-4F3E-9382-7D14C42348E7}" dt="2025-04-28T18:42:20.082" v="106" actId="1076"/>
          <ac:picMkLst>
            <pc:docMk/>
            <pc:sldMk cId="2831472352" sldId="262"/>
            <ac:picMk id="3" creationId="{1BCE1A2C-95EE-8AE1-37EF-2D141792D7A4}"/>
          </ac:picMkLst>
        </pc:picChg>
        <pc:picChg chg="add mod">
          <ac:chgData name="Raga Bhamidipati" userId="01eb1bf1c7fb3dc8" providerId="LiveId" clId="{F72F31AB-5E33-4F3E-9382-7D14C42348E7}" dt="2025-04-28T18:42:57.960" v="110" actId="1076"/>
          <ac:picMkLst>
            <pc:docMk/>
            <pc:sldMk cId="2831472352" sldId="262"/>
            <ac:picMk id="5" creationId="{F5A8F319-7D66-8DF2-229B-0BBC3B35DD65}"/>
          </ac:picMkLst>
        </pc:picChg>
      </pc:sldChg>
      <pc:sldChg chg="new del">
        <pc:chgData name="Raga Bhamidipati" userId="01eb1bf1c7fb3dc8" providerId="LiveId" clId="{F72F31AB-5E33-4F3E-9382-7D14C42348E7}" dt="2025-04-29T06:41:56.654" v="217" actId="2696"/>
        <pc:sldMkLst>
          <pc:docMk/>
          <pc:sldMk cId="2408258774" sldId="283"/>
        </pc:sldMkLst>
      </pc:sldChg>
      <pc:sldChg chg="modSp add mod">
        <pc:chgData name="Raga Bhamidipati" userId="01eb1bf1c7fb3dc8" providerId="LiveId" clId="{F72F31AB-5E33-4F3E-9382-7D14C42348E7}" dt="2025-04-29T06:45:52.551" v="231" actId="1076"/>
        <pc:sldMkLst>
          <pc:docMk/>
          <pc:sldMk cId="4149786642" sldId="284"/>
        </pc:sldMkLst>
        <pc:spChg chg="mod">
          <ac:chgData name="Raga Bhamidipati" userId="01eb1bf1c7fb3dc8" providerId="LiveId" clId="{F72F31AB-5E33-4F3E-9382-7D14C42348E7}" dt="2025-04-29T06:45:52.551" v="231" actId="1076"/>
          <ac:spMkLst>
            <pc:docMk/>
            <pc:sldMk cId="4149786642" sldId="284"/>
            <ac:spMk id="3" creationId="{18419935-358D-6A2B-6D05-6A80E81FDA63}"/>
          </ac:spMkLst>
        </pc:spChg>
      </pc:sldChg>
      <pc:sldChg chg="addSp delSp modSp new mod">
        <pc:chgData name="Raga Bhamidipati" userId="01eb1bf1c7fb3dc8" providerId="LiveId" clId="{F72F31AB-5E33-4F3E-9382-7D14C42348E7}" dt="2025-04-29T06:51:02.584" v="243" actId="1076"/>
        <pc:sldMkLst>
          <pc:docMk/>
          <pc:sldMk cId="402623927" sldId="285"/>
        </pc:sldMkLst>
        <pc:spChg chg="del">
          <ac:chgData name="Raga Bhamidipati" userId="01eb1bf1c7fb3dc8" providerId="LiveId" clId="{F72F31AB-5E33-4F3E-9382-7D14C42348E7}" dt="2025-04-29T06:42:08.559" v="219" actId="21"/>
          <ac:spMkLst>
            <pc:docMk/>
            <pc:sldMk cId="402623927" sldId="285"/>
            <ac:spMk id="2" creationId="{67CF0B18-924E-0304-F214-C9986B7A29BE}"/>
          </ac:spMkLst>
        </pc:spChg>
        <pc:spChg chg="del">
          <ac:chgData name="Raga Bhamidipati" userId="01eb1bf1c7fb3dc8" providerId="LiveId" clId="{F72F31AB-5E33-4F3E-9382-7D14C42348E7}" dt="2025-04-29T06:42:11.389" v="220" actId="21"/>
          <ac:spMkLst>
            <pc:docMk/>
            <pc:sldMk cId="402623927" sldId="285"/>
            <ac:spMk id="3" creationId="{2F853FDC-EA1E-851B-1411-E32E68E91F92}"/>
          </ac:spMkLst>
        </pc:spChg>
        <pc:spChg chg="add del mod">
          <ac:chgData name="Raga Bhamidipati" userId="01eb1bf1c7fb3dc8" providerId="LiveId" clId="{F72F31AB-5E33-4F3E-9382-7D14C42348E7}" dt="2025-04-29T06:50:04.982" v="233" actId="21"/>
          <ac:spMkLst>
            <pc:docMk/>
            <pc:sldMk cId="402623927" sldId="285"/>
            <ac:spMk id="4" creationId="{2F853FDC-EA1E-851B-1411-E32E68E91F92}"/>
          </ac:spMkLst>
        </pc:spChg>
        <pc:spChg chg="add mod">
          <ac:chgData name="Raga Bhamidipati" userId="01eb1bf1c7fb3dc8" providerId="LiveId" clId="{F72F31AB-5E33-4F3E-9382-7D14C42348E7}" dt="2025-04-29T06:50:59.364" v="242" actId="1076"/>
          <ac:spMkLst>
            <pc:docMk/>
            <pc:sldMk cId="402623927" sldId="285"/>
            <ac:spMk id="6" creationId="{50B5052B-29A4-9851-D9DD-829D999C9262}"/>
          </ac:spMkLst>
        </pc:spChg>
        <pc:picChg chg="add mod">
          <ac:chgData name="Raga Bhamidipati" userId="01eb1bf1c7fb3dc8" providerId="LiveId" clId="{F72F31AB-5E33-4F3E-9382-7D14C42348E7}" dt="2025-04-29T06:51:02.584" v="243" actId="1076"/>
          <ac:picMkLst>
            <pc:docMk/>
            <pc:sldMk cId="402623927" sldId="285"/>
            <ac:picMk id="5" creationId="{4E313C49-D4EC-6ECD-FAA8-06DDA06E9E3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DCC-599D-2E24-C450-061769DA34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511ED3-D0FF-9D6A-9F15-2E5BC039B1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0472C3-AB14-47B4-A730-E20133616CA6}"/>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5" name="Footer Placeholder 4">
            <a:extLst>
              <a:ext uri="{FF2B5EF4-FFF2-40B4-BE49-F238E27FC236}">
                <a16:creationId xmlns:a16="http://schemas.microsoft.com/office/drawing/2014/main" id="{53BA42CE-D6F3-FEF8-6A6A-D835F0F567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825D4-C8F9-FE45-D332-E9A6FEF987AF}"/>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174499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86C1-B2B9-4B60-494A-BA02D60393C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96EBE0-CBC2-BF47-0A5B-91B471EDF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22D0EF-00B7-7F59-5037-885D6D6DD89B}"/>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5" name="Footer Placeholder 4">
            <a:extLst>
              <a:ext uri="{FF2B5EF4-FFF2-40B4-BE49-F238E27FC236}">
                <a16:creationId xmlns:a16="http://schemas.microsoft.com/office/drawing/2014/main" id="{88B30723-BD14-0683-CE18-5F1CBD9092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81E9AD-DFB3-443A-4CC2-95368A437481}"/>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600222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1E4CBD-4F2A-8E47-2C45-C5C72F4D35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3F2037-6902-2CDE-606D-E37B85DD8E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607F1F-50B5-4B7B-8405-0F2F8A33F822}"/>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5" name="Footer Placeholder 4">
            <a:extLst>
              <a:ext uri="{FF2B5EF4-FFF2-40B4-BE49-F238E27FC236}">
                <a16:creationId xmlns:a16="http://schemas.microsoft.com/office/drawing/2014/main" id="{DD70EC74-D244-C3F3-2C63-DF10CF3E94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504F88-8930-0C2B-C889-BB2930E33988}"/>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273919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F468-6238-D3A2-D5BC-0C4FB0B46D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0E5D0A-340B-7278-7506-12B646F110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445315-64D2-7DBB-7A64-BF3008F6B791}"/>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5" name="Footer Placeholder 4">
            <a:extLst>
              <a:ext uri="{FF2B5EF4-FFF2-40B4-BE49-F238E27FC236}">
                <a16:creationId xmlns:a16="http://schemas.microsoft.com/office/drawing/2014/main" id="{00DC0684-BD2E-F8CF-EAAB-2D86180135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4CC93F-F78C-AF68-DF20-136FE95DE767}"/>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2102498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52D7-FAE0-8AFC-C5BA-E31A78F2E6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C48E48-3F98-91F8-8A82-177E25C6D8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3CD1BC-BA96-DA20-0FFD-6D7924214891}"/>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5" name="Footer Placeholder 4">
            <a:extLst>
              <a:ext uri="{FF2B5EF4-FFF2-40B4-BE49-F238E27FC236}">
                <a16:creationId xmlns:a16="http://schemas.microsoft.com/office/drawing/2014/main" id="{3F1FA702-1828-0EDA-9185-7193EAA47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DE4776-B2D2-D543-9E6D-8CE5441B1558}"/>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393408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FB2AB-1F98-51E6-4FAB-7DB3A0A8E2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99167F-C445-0F1C-2C57-DDF8C8DF8A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1AD383-C238-EE69-BDD5-64291E69A4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41C600-EC1C-59D0-96C4-41293E548E15}"/>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6" name="Footer Placeholder 5">
            <a:extLst>
              <a:ext uri="{FF2B5EF4-FFF2-40B4-BE49-F238E27FC236}">
                <a16:creationId xmlns:a16="http://schemas.microsoft.com/office/drawing/2014/main" id="{742B8783-76AC-1FAB-F4B9-6CC795F92E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8BD1F8-B311-9F32-956D-072E92ED93EB}"/>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164403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9FB62-C547-47BF-63D7-2895D26164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3D7FC5-9994-1ABD-DF16-B82B22CF3B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EDD566-6783-7AD0-525B-49F26B6A85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05E05E7-8F22-F53D-C05E-56B6A86F9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8C06E9-99F2-043D-6E5A-52259CA446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4F8231-3D23-8DE8-933B-F6893FB1F181}"/>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8" name="Footer Placeholder 7">
            <a:extLst>
              <a:ext uri="{FF2B5EF4-FFF2-40B4-BE49-F238E27FC236}">
                <a16:creationId xmlns:a16="http://schemas.microsoft.com/office/drawing/2014/main" id="{EE0075BF-1B9A-205B-8814-0CBBC674BB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D38ADB-75CD-A2F7-5563-10C80034EB26}"/>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129188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8E68-4336-09DA-AAD2-AD167A4B39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36022D-CBB6-664C-CBA2-C267B3F45099}"/>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4" name="Footer Placeholder 3">
            <a:extLst>
              <a:ext uri="{FF2B5EF4-FFF2-40B4-BE49-F238E27FC236}">
                <a16:creationId xmlns:a16="http://schemas.microsoft.com/office/drawing/2014/main" id="{00973CE3-35FF-1A6D-B43B-74346B9D6E8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110055-F9BD-5549-4D66-39105E9DED1D}"/>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1083627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DD5F9-A979-2B96-BCDD-F7AC1BA1724D}"/>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3" name="Footer Placeholder 2">
            <a:extLst>
              <a:ext uri="{FF2B5EF4-FFF2-40B4-BE49-F238E27FC236}">
                <a16:creationId xmlns:a16="http://schemas.microsoft.com/office/drawing/2014/main" id="{F0BED836-E4F9-68DB-DC1D-2FCA23F3292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D833D5-5909-6A9D-7CBA-CCD29AA39790}"/>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82961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B5976-3A19-49ED-0A70-698734D5ED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BB8CF03-2A08-0CE4-C147-4A1F6DF34D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66176A7-55CE-FB81-545D-5D8AB819A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2A72D-5748-067C-5CA6-648200CE3DED}"/>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6" name="Footer Placeholder 5">
            <a:extLst>
              <a:ext uri="{FF2B5EF4-FFF2-40B4-BE49-F238E27FC236}">
                <a16:creationId xmlns:a16="http://schemas.microsoft.com/office/drawing/2014/main" id="{1F56B915-82BE-B34A-7440-0C3EB934FA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42603C-EE76-ADBD-1416-5003D9239346}"/>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1614708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2E9F-8A8A-A368-60FA-FF799A20F1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87C2C4-A077-669F-773D-9E18C0981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D82C07-8D81-95BF-7439-5ED9C6A99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6217C-11A7-7B85-4A48-7C6F5021AA45}"/>
              </a:ext>
            </a:extLst>
          </p:cNvPr>
          <p:cNvSpPr>
            <a:spLocks noGrp="1"/>
          </p:cNvSpPr>
          <p:nvPr>
            <p:ph type="dt" sz="half" idx="10"/>
          </p:nvPr>
        </p:nvSpPr>
        <p:spPr/>
        <p:txBody>
          <a:bodyPr/>
          <a:lstStyle/>
          <a:p>
            <a:fld id="{EFE74C56-B597-4B1C-810F-812645921B57}" type="datetimeFigureOut">
              <a:rPr lang="en-IN" smtClean="0"/>
              <a:t>29-04-2025</a:t>
            </a:fld>
            <a:endParaRPr lang="en-IN"/>
          </a:p>
        </p:txBody>
      </p:sp>
      <p:sp>
        <p:nvSpPr>
          <p:cNvPr id="6" name="Footer Placeholder 5">
            <a:extLst>
              <a:ext uri="{FF2B5EF4-FFF2-40B4-BE49-F238E27FC236}">
                <a16:creationId xmlns:a16="http://schemas.microsoft.com/office/drawing/2014/main" id="{F9D4559D-E6A3-79B0-EAE1-1C9F49EE87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DEC8A1-0CFF-A837-2B7D-1F88AD57D61C}"/>
              </a:ext>
            </a:extLst>
          </p:cNvPr>
          <p:cNvSpPr>
            <a:spLocks noGrp="1"/>
          </p:cNvSpPr>
          <p:nvPr>
            <p:ph type="sldNum" sz="quarter" idx="12"/>
          </p:nvPr>
        </p:nvSpPr>
        <p:spPr/>
        <p:txBody>
          <a:bodyPr/>
          <a:lstStyle/>
          <a:p>
            <a:fld id="{C65381CB-6CE0-4ECF-ACA9-0CCEB8D9165C}" type="slidenum">
              <a:rPr lang="en-IN" smtClean="0"/>
              <a:t>‹#›</a:t>
            </a:fld>
            <a:endParaRPr lang="en-IN"/>
          </a:p>
        </p:txBody>
      </p:sp>
    </p:spTree>
    <p:extLst>
      <p:ext uri="{BB962C8B-B14F-4D97-AF65-F5344CB8AC3E}">
        <p14:creationId xmlns:p14="http://schemas.microsoft.com/office/powerpoint/2010/main" val="374112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E1A50B-3936-C5FD-0758-A21E0A63A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9966D1-1A8E-E0C2-18B5-93DA8D7ABC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3FA1C4-EF48-F68B-C1DA-67AAD3CFCD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74C56-B597-4B1C-810F-812645921B57}" type="datetimeFigureOut">
              <a:rPr lang="en-IN" smtClean="0"/>
              <a:t>29-04-2025</a:t>
            </a:fld>
            <a:endParaRPr lang="en-IN"/>
          </a:p>
        </p:txBody>
      </p:sp>
      <p:sp>
        <p:nvSpPr>
          <p:cNvPr id="5" name="Footer Placeholder 4">
            <a:extLst>
              <a:ext uri="{FF2B5EF4-FFF2-40B4-BE49-F238E27FC236}">
                <a16:creationId xmlns:a16="http://schemas.microsoft.com/office/drawing/2014/main" id="{CA42FDA7-BEFD-CCD5-8E51-9E19BE748E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63EE6F3-8DB3-CD18-2BAC-EF348583B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381CB-6CE0-4ECF-ACA9-0CCEB8D9165C}" type="slidenum">
              <a:rPr lang="en-IN" smtClean="0"/>
              <a:t>‹#›</a:t>
            </a:fld>
            <a:endParaRPr lang="en-IN"/>
          </a:p>
        </p:txBody>
      </p:sp>
    </p:spTree>
    <p:extLst>
      <p:ext uri="{BB962C8B-B14F-4D97-AF65-F5344CB8AC3E}">
        <p14:creationId xmlns:p14="http://schemas.microsoft.com/office/powerpoint/2010/main" val="1504061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619F9-107F-3C15-052E-056DCFBA9D0C}"/>
              </a:ext>
            </a:extLst>
          </p:cNvPr>
          <p:cNvSpPr txBox="1"/>
          <p:nvPr/>
        </p:nvSpPr>
        <p:spPr>
          <a:xfrm>
            <a:off x="4820844" y="1674674"/>
            <a:ext cx="7371156" cy="1754326"/>
          </a:xfrm>
          <a:prstGeom prst="rect">
            <a:avLst/>
          </a:prstGeom>
          <a:noFill/>
        </p:spPr>
        <p:txBody>
          <a:bodyPr wrap="square" rtlCol="0">
            <a:spAutoFit/>
          </a:bodyPr>
          <a:lstStyle/>
          <a:p>
            <a:pPr algn="ctr"/>
            <a:r>
              <a:rPr lang="en-US" sz="3600" dirty="0">
                <a:solidFill>
                  <a:schemeClr val="accent6">
                    <a:lumMod val="75000"/>
                  </a:schemeClr>
                </a:solidFill>
                <a:latin typeface="Aharoni" panose="02010803020104030203" pitchFamily="2" charset="-79"/>
                <a:cs typeface="Aharoni" panose="02010803020104030203" pitchFamily="2" charset="-79"/>
              </a:rPr>
              <a:t>PRIVACY-PRESERVING MACHINE LEARNING : SECURING DATA IN AI SYSTEMS</a:t>
            </a:r>
            <a:endParaRPr lang="en-IN" sz="3600" dirty="0">
              <a:solidFill>
                <a:schemeClr val="accent6">
                  <a:lumMod val="7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5" name="Image 0" descr="preencoded.png">
            <a:extLst>
              <a:ext uri="{FF2B5EF4-FFF2-40B4-BE49-F238E27FC236}">
                <a16:creationId xmlns:a16="http://schemas.microsoft.com/office/drawing/2014/main" id="{B05E1449-5DA5-E53A-FF3C-0C5B1B7B26E4}"/>
              </a:ext>
            </a:extLst>
          </p:cNvPr>
          <p:cNvPicPr>
            <a:picLocks noChangeAspect="1"/>
          </p:cNvPicPr>
          <p:nvPr/>
        </p:nvPicPr>
        <p:blipFill>
          <a:blip r:embed="rId2"/>
          <a:stretch>
            <a:fillRect/>
          </a:stretch>
        </p:blipFill>
        <p:spPr>
          <a:xfrm>
            <a:off x="0" y="0"/>
            <a:ext cx="4736123" cy="6858000"/>
          </a:xfrm>
          <a:prstGeom prst="rect">
            <a:avLst/>
          </a:prstGeom>
        </p:spPr>
      </p:pic>
      <p:sp>
        <p:nvSpPr>
          <p:cNvPr id="6" name="Text 1">
            <a:extLst>
              <a:ext uri="{FF2B5EF4-FFF2-40B4-BE49-F238E27FC236}">
                <a16:creationId xmlns:a16="http://schemas.microsoft.com/office/drawing/2014/main" id="{01059B7B-488E-EA5F-A71D-C62541CE6DA3}"/>
              </a:ext>
            </a:extLst>
          </p:cNvPr>
          <p:cNvSpPr/>
          <p:nvPr/>
        </p:nvSpPr>
        <p:spPr>
          <a:xfrm>
            <a:off x="5213391" y="4412020"/>
            <a:ext cx="5546050"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badi" panose="020B0604020104020204" pitchFamily="34" charset="0"/>
                <a:ea typeface="DM Sans" pitchFamily="34" charset="-122"/>
                <a:cs typeface="DM Sans" pitchFamily="34" charset="-120"/>
              </a:rPr>
              <a:t>Protecting data privacy while leveraging AI's power</a:t>
            </a:r>
            <a:r>
              <a:rPr lang="en-US" sz="1750" dirty="0">
                <a:solidFill>
                  <a:srgbClr val="383838"/>
                </a:solidFill>
                <a:latin typeface="DM Sans" pitchFamily="34" charset="0"/>
                <a:ea typeface="DM Sans" pitchFamily="34" charset="-122"/>
                <a:cs typeface="DM Sans" pitchFamily="34" charset="-120"/>
              </a:rPr>
              <a:t>.</a:t>
            </a:r>
            <a:endParaRPr lang="en-US" sz="1750" dirty="0"/>
          </a:p>
        </p:txBody>
      </p:sp>
      <p:sp>
        <p:nvSpPr>
          <p:cNvPr id="7" name="TextBox 6">
            <a:extLst>
              <a:ext uri="{FF2B5EF4-FFF2-40B4-BE49-F238E27FC236}">
                <a16:creationId xmlns:a16="http://schemas.microsoft.com/office/drawing/2014/main" id="{E77B20F6-A079-38C5-6312-83458D629A4B}"/>
              </a:ext>
            </a:extLst>
          </p:cNvPr>
          <p:cNvSpPr txBox="1"/>
          <p:nvPr/>
        </p:nvSpPr>
        <p:spPr>
          <a:xfrm>
            <a:off x="4820844" y="5996226"/>
            <a:ext cx="2910916" cy="861774"/>
          </a:xfrm>
          <a:prstGeom prst="rect">
            <a:avLst/>
          </a:prstGeom>
          <a:noFill/>
        </p:spPr>
        <p:txBody>
          <a:bodyPr wrap="square" rtlCol="0">
            <a:spAutoFit/>
          </a:bodyPr>
          <a:lstStyle/>
          <a:p>
            <a:r>
              <a:rPr lang="en-US" sz="1600" dirty="0">
                <a:latin typeface="Abadi" panose="020B0604020104020204" pitchFamily="34" charset="0"/>
              </a:rPr>
              <a:t>Under the guidance of</a:t>
            </a:r>
          </a:p>
          <a:p>
            <a:r>
              <a:rPr lang="en-US" sz="1600" dirty="0"/>
              <a:t> </a:t>
            </a:r>
            <a:r>
              <a:rPr lang="en-US" sz="1600" b="1" dirty="0">
                <a:latin typeface="Aharoni" panose="02010803020104030203" pitchFamily="2" charset="-79"/>
                <a:cs typeface="Aharoni" panose="02010803020104030203" pitchFamily="2" charset="-79"/>
              </a:rPr>
              <a:t>Mr. I. Narasimha Rao, </a:t>
            </a:r>
            <a:r>
              <a:rPr lang="en-US" sz="1200" dirty="0">
                <a:latin typeface="Abadi" panose="020B0604020104020204" pitchFamily="34" charset="0"/>
              </a:rPr>
              <a:t>M. Tech, </a:t>
            </a:r>
            <a:r>
              <a:rPr lang="en-US" sz="1600" dirty="0">
                <a:latin typeface="Abadi" panose="020B0604020104020204" pitchFamily="34" charset="0"/>
              </a:rPr>
              <a:t>Assistant Professor </a:t>
            </a:r>
          </a:p>
        </p:txBody>
      </p:sp>
      <p:sp>
        <p:nvSpPr>
          <p:cNvPr id="8" name="TextBox 7">
            <a:extLst>
              <a:ext uri="{FF2B5EF4-FFF2-40B4-BE49-F238E27FC236}">
                <a16:creationId xmlns:a16="http://schemas.microsoft.com/office/drawing/2014/main" id="{436BDCC1-753C-9DCA-59CD-00734EA31291}"/>
              </a:ext>
            </a:extLst>
          </p:cNvPr>
          <p:cNvSpPr txBox="1"/>
          <p:nvPr/>
        </p:nvSpPr>
        <p:spPr>
          <a:xfrm>
            <a:off x="9071722" y="5903893"/>
            <a:ext cx="4284289" cy="954107"/>
          </a:xfrm>
          <a:prstGeom prst="rect">
            <a:avLst/>
          </a:prstGeom>
          <a:noFill/>
        </p:spPr>
        <p:txBody>
          <a:bodyPr wrap="square" rtlCol="0">
            <a:spAutoFit/>
          </a:bodyPr>
          <a:lstStyle/>
          <a:p>
            <a:r>
              <a:rPr lang="en-US" sz="1400" b="1" dirty="0">
                <a:latin typeface="Aharoni" panose="02010803020104030203" pitchFamily="2" charset="-79"/>
                <a:cs typeface="Aharoni" panose="02010803020104030203" pitchFamily="2" charset="-79"/>
              </a:rPr>
              <a:t>G. PALLAVI                 </a:t>
            </a:r>
            <a:r>
              <a:rPr lang="en-US" sz="1400" b="1" dirty="0">
                <a:latin typeface="Abadi" panose="020B0604020104020204" pitchFamily="34" charset="0"/>
                <a:cs typeface="Aharoni" panose="02010803020104030203" pitchFamily="2" charset="-79"/>
              </a:rPr>
              <a:t>- 216C1A6615 </a:t>
            </a:r>
          </a:p>
          <a:p>
            <a:r>
              <a:rPr lang="en-US" sz="1400" b="1" dirty="0">
                <a:latin typeface="Aharoni" panose="02010803020104030203" pitchFamily="2" charset="-79"/>
                <a:cs typeface="Aharoni" panose="02010803020104030203" pitchFamily="2" charset="-79"/>
              </a:rPr>
              <a:t>B. RAGA                      - </a:t>
            </a:r>
            <a:r>
              <a:rPr lang="en-US" sz="1400" b="1" dirty="0">
                <a:latin typeface="Abadi" panose="020B0604020104020204" pitchFamily="34" charset="0"/>
                <a:cs typeface="Aharoni" panose="02010803020104030203" pitchFamily="2" charset="-79"/>
              </a:rPr>
              <a:t>216C1A6605 </a:t>
            </a:r>
          </a:p>
          <a:p>
            <a:r>
              <a:rPr lang="en-US" sz="1400" b="1" dirty="0">
                <a:latin typeface="Aharoni" panose="02010803020104030203" pitchFamily="2" charset="-79"/>
                <a:cs typeface="Aharoni" panose="02010803020104030203" pitchFamily="2" charset="-79"/>
              </a:rPr>
              <a:t>K. ANUSHA                </a:t>
            </a:r>
            <a:r>
              <a:rPr lang="en-US" sz="1400" b="1" dirty="0">
                <a:latin typeface="Abadi" panose="020B0604020104020204" pitchFamily="34" charset="0"/>
                <a:cs typeface="Aharoni" panose="02010803020104030203" pitchFamily="2" charset="-79"/>
              </a:rPr>
              <a:t>- 216C1A6619</a:t>
            </a:r>
          </a:p>
          <a:p>
            <a:r>
              <a:rPr lang="en-US" sz="1400" b="1" dirty="0">
                <a:latin typeface="Aharoni" panose="02010803020104030203" pitchFamily="2" charset="-79"/>
                <a:cs typeface="Aharoni" panose="02010803020104030203" pitchFamily="2" charset="-79"/>
              </a:rPr>
              <a:t>K. LAXMI THULASI     - </a:t>
            </a:r>
            <a:r>
              <a:rPr lang="en-US" sz="1400" b="1" dirty="0">
                <a:latin typeface="Abadi" panose="020B0604020104020204" pitchFamily="34" charset="0"/>
                <a:cs typeface="Aharoni" panose="02010803020104030203" pitchFamily="2" charset="-79"/>
              </a:rPr>
              <a:t>216C1A6621 </a:t>
            </a:r>
            <a:endParaRPr lang="en-US" b="1" dirty="0">
              <a:latin typeface="Abadi" panose="020B0604020104020204" pitchFamily="34" charset="0"/>
              <a:cs typeface="Aharoni" panose="02010803020104030203" pitchFamily="2" charset="-79"/>
            </a:endParaRPr>
          </a:p>
        </p:txBody>
      </p:sp>
    </p:spTree>
    <p:extLst>
      <p:ext uri="{BB962C8B-B14F-4D97-AF65-F5344CB8AC3E}">
        <p14:creationId xmlns:p14="http://schemas.microsoft.com/office/powerpoint/2010/main" val="520434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2B38F-C883-0550-AB65-21189A92B5D8}"/>
              </a:ext>
            </a:extLst>
          </p:cNvPr>
          <p:cNvSpPr txBox="1"/>
          <p:nvPr/>
        </p:nvSpPr>
        <p:spPr>
          <a:xfrm>
            <a:off x="1506699" y="340352"/>
            <a:ext cx="9178602"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Life Cycle of Proposed System </a:t>
            </a:r>
          </a:p>
        </p:txBody>
      </p:sp>
      <p:pic>
        <p:nvPicPr>
          <p:cNvPr id="3" name="Picture 2">
            <a:extLst>
              <a:ext uri="{FF2B5EF4-FFF2-40B4-BE49-F238E27FC236}">
                <a16:creationId xmlns:a16="http://schemas.microsoft.com/office/drawing/2014/main" id="{BC7C939E-CFF7-F71C-10A4-931D00F0D514}"/>
              </a:ext>
            </a:extLst>
          </p:cNvPr>
          <p:cNvPicPr>
            <a:picLocks noChangeAspect="1"/>
          </p:cNvPicPr>
          <p:nvPr/>
        </p:nvPicPr>
        <p:blipFill>
          <a:blip r:embed="rId2">
            <a:extLst>
              <a:ext uri="{28A0092B-C50C-407E-A947-70E740481C1C}">
                <a14:useLocalDpi xmlns:a14="http://schemas.microsoft.com/office/drawing/2010/main" val="0"/>
              </a:ext>
            </a:extLst>
          </a:blip>
          <a:srcRect l="10131" r="11808"/>
          <a:stretch/>
        </p:blipFill>
        <p:spPr>
          <a:xfrm>
            <a:off x="9641840" y="1356298"/>
            <a:ext cx="2418080" cy="4887243"/>
          </a:xfrm>
          <a:prstGeom prst="rect">
            <a:avLst/>
          </a:prstGeom>
        </p:spPr>
      </p:pic>
      <p:sp>
        <p:nvSpPr>
          <p:cNvPr id="6" name="TextBox 5">
            <a:extLst>
              <a:ext uri="{FF2B5EF4-FFF2-40B4-BE49-F238E27FC236}">
                <a16:creationId xmlns:a16="http://schemas.microsoft.com/office/drawing/2014/main" id="{EA5291E1-3398-4154-A1ED-A7E479744279}"/>
              </a:ext>
            </a:extLst>
          </p:cNvPr>
          <p:cNvSpPr txBox="1"/>
          <p:nvPr/>
        </p:nvSpPr>
        <p:spPr>
          <a:xfrm>
            <a:off x="518160" y="1626215"/>
            <a:ext cx="3606800" cy="923330"/>
          </a:xfrm>
          <a:prstGeom prst="rect">
            <a:avLst/>
          </a:prstGeom>
          <a:noFill/>
        </p:spPr>
        <p:txBody>
          <a:bodyPr wrap="square">
            <a:spAutoFit/>
          </a:bodyPr>
          <a:lstStyle/>
          <a:p>
            <a:r>
              <a:rPr lang="en-US" sz="1600" b="1" dirty="0"/>
              <a:t>1</a:t>
            </a:r>
            <a:r>
              <a:rPr lang="en-US" b="1" dirty="0"/>
              <a:t>. </a:t>
            </a:r>
            <a:r>
              <a:rPr lang="en-US" sz="1600" b="1" dirty="0">
                <a:latin typeface="Aharoni" panose="02010803020104030203" pitchFamily="2" charset="-79"/>
                <a:cs typeface="Aharoni" panose="02010803020104030203" pitchFamily="2" charset="-79"/>
              </a:rPr>
              <a:t>Data Loading and Preprocessing:</a:t>
            </a:r>
          </a:p>
          <a:p>
            <a:r>
              <a:rPr lang="en-US" sz="1200" dirty="0">
                <a:latin typeface="Abadi" panose="020B0604020104020204" pitchFamily="34" charset="0"/>
              </a:rPr>
              <a:t>Load the raw dataset, clean the missing values, normalize the data, and prepare it for model training.</a:t>
            </a:r>
            <a:endParaRPr lang="en-IN" sz="1600" dirty="0">
              <a:latin typeface="Abadi" panose="020B0604020104020204" pitchFamily="34" charset="0"/>
            </a:endParaRPr>
          </a:p>
        </p:txBody>
      </p:sp>
      <p:sp>
        <p:nvSpPr>
          <p:cNvPr id="8" name="TextBox 7">
            <a:extLst>
              <a:ext uri="{FF2B5EF4-FFF2-40B4-BE49-F238E27FC236}">
                <a16:creationId xmlns:a16="http://schemas.microsoft.com/office/drawing/2014/main" id="{C0383ED7-535F-96D7-05CA-EE38600B9F05}"/>
              </a:ext>
            </a:extLst>
          </p:cNvPr>
          <p:cNvSpPr txBox="1"/>
          <p:nvPr/>
        </p:nvSpPr>
        <p:spPr>
          <a:xfrm>
            <a:off x="518160" y="2619690"/>
            <a:ext cx="3606800" cy="1138773"/>
          </a:xfrm>
          <a:prstGeom prst="rect">
            <a:avLst/>
          </a:prstGeom>
          <a:noFill/>
        </p:spPr>
        <p:txBody>
          <a:bodyPr wrap="square">
            <a:spAutoFit/>
          </a:bodyPr>
          <a:lstStyle/>
          <a:p>
            <a:r>
              <a:rPr lang="en-US" sz="1600" b="1" dirty="0">
                <a:latin typeface="Calibri (Body)"/>
                <a:cs typeface="Aharoni" panose="02010803020104030203" pitchFamily="2" charset="-79"/>
              </a:rPr>
              <a:t>2</a:t>
            </a:r>
            <a:r>
              <a:rPr lang="en-US" sz="1600" b="1" dirty="0">
                <a:latin typeface="Aharoni" panose="02010803020104030203" pitchFamily="2" charset="-79"/>
                <a:cs typeface="Aharoni" panose="02010803020104030203" pitchFamily="2" charset="-79"/>
              </a:rPr>
              <a:t>. K-Means Clustering for Removing Unrelated Data:</a:t>
            </a:r>
            <a:br>
              <a:rPr lang="en-US" sz="1600" dirty="0">
                <a:latin typeface="Aharoni" panose="02010803020104030203" pitchFamily="2" charset="-79"/>
                <a:cs typeface="Aharoni" panose="02010803020104030203" pitchFamily="2" charset="-79"/>
              </a:rPr>
            </a:br>
            <a:r>
              <a:rPr lang="en-US" sz="1200" dirty="0">
                <a:latin typeface="Abadi" panose="020B0604020104020204" pitchFamily="34" charset="0"/>
              </a:rPr>
              <a:t>Apply K-Means to group similar data points and remove outliers or irrelevant records for better model quality.</a:t>
            </a:r>
            <a:endParaRPr lang="en-IN" dirty="0">
              <a:latin typeface="Abadi" panose="020B0604020104020204" pitchFamily="34" charset="0"/>
            </a:endParaRPr>
          </a:p>
        </p:txBody>
      </p:sp>
      <p:sp>
        <p:nvSpPr>
          <p:cNvPr id="10" name="TextBox 9">
            <a:extLst>
              <a:ext uri="{FF2B5EF4-FFF2-40B4-BE49-F238E27FC236}">
                <a16:creationId xmlns:a16="http://schemas.microsoft.com/office/drawing/2014/main" id="{D1239D27-A81F-70E1-2529-B91AEA10C6B8}"/>
              </a:ext>
            </a:extLst>
          </p:cNvPr>
          <p:cNvSpPr txBox="1"/>
          <p:nvPr/>
        </p:nvSpPr>
        <p:spPr>
          <a:xfrm>
            <a:off x="518160" y="3828608"/>
            <a:ext cx="3606800" cy="1077218"/>
          </a:xfrm>
          <a:prstGeom prst="rect">
            <a:avLst/>
          </a:prstGeom>
          <a:noFill/>
        </p:spPr>
        <p:txBody>
          <a:bodyPr wrap="square">
            <a:spAutoFit/>
          </a:bodyPr>
          <a:lstStyle/>
          <a:p>
            <a:r>
              <a:rPr lang="en-US" sz="1600" b="1" dirty="0"/>
              <a:t>3</a:t>
            </a:r>
            <a:r>
              <a:rPr lang="en-US" b="1" dirty="0"/>
              <a:t>. </a:t>
            </a:r>
            <a:r>
              <a:rPr lang="en-US" sz="1600" b="1" dirty="0">
                <a:latin typeface="Aharoni" panose="02010803020104030203" pitchFamily="2" charset="-79"/>
                <a:cs typeface="Aharoni" panose="02010803020104030203" pitchFamily="2" charset="-79"/>
              </a:rPr>
              <a:t>Applying Differential Privacy to Features:</a:t>
            </a:r>
            <a:br>
              <a:rPr lang="en-US" dirty="0"/>
            </a:br>
            <a:r>
              <a:rPr lang="en-US" sz="1200" dirty="0">
                <a:latin typeface="Abadi" panose="020B0604020104020204" pitchFamily="34" charset="0"/>
              </a:rPr>
              <a:t>Add controlled noise to sensitive features to protect individual data privacy during analysis and training</a:t>
            </a:r>
            <a:r>
              <a:rPr lang="en-US" sz="1600" dirty="0"/>
              <a:t>.</a:t>
            </a:r>
            <a:endParaRPr lang="en-IN" dirty="0"/>
          </a:p>
        </p:txBody>
      </p:sp>
      <p:sp>
        <p:nvSpPr>
          <p:cNvPr id="12" name="TextBox 11">
            <a:extLst>
              <a:ext uri="{FF2B5EF4-FFF2-40B4-BE49-F238E27FC236}">
                <a16:creationId xmlns:a16="http://schemas.microsoft.com/office/drawing/2014/main" id="{6941BBDD-51AF-04B6-F7E9-09331113C829}"/>
              </a:ext>
            </a:extLst>
          </p:cNvPr>
          <p:cNvSpPr txBox="1"/>
          <p:nvPr/>
        </p:nvSpPr>
        <p:spPr>
          <a:xfrm>
            <a:off x="518160" y="4975971"/>
            <a:ext cx="3606800" cy="1169551"/>
          </a:xfrm>
          <a:prstGeom prst="rect">
            <a:avLst/>
          </a:prstGeom>
          <a:noFill/>
        </p:spPr>
        <p:txBody>
          <a:bodyPr wrap="square">
            <a:spAutoFit/>
          </a:bodyPr>
          <a:lstStyle/>
          <a:p>
            <a:r>
              <a:rPr lang="en-US" sz="1600" b="1" dirty="0"/>
              <a:t>4</a:t>
            </a:r>
            <a:r>
              <a:rPr lang="en-US" b="1" dirty="0"/>
              <a:t>. </a:t>
            </a:r>
            <a:r>
              <a:rPr lang="en-US" sz="1600" b="1" dirty="0">
                <a:latin typeface="Aharoni" panose="02010803020104030203" pitchFamily="2" charset="-79"/>
                <a:cs typeface="Aharoni" panose="02010803020104030203" pitchFamily="2" charset="-79"/>
              </a:rPr>
              <a:t>Homomorphic Encryption of Input Features:</a:t>
            </a:r>
            <a:br>
              <a:rPr lang="en-US" sz="1600" dirty="0">
                <a:latin typeface="Aharoni" panose="02010803020104030203" pitchFamily="2" charset="-79"/>
                <a:cs typeface="Aharoni" panose="02010803020104030203" pitchFamily="2" charset="-79"/>
              </a:rPr>
            </a:br>
            <a:r>
              <a:rPr lang="en-US" sz="1200" dirty="0">
                <a:latin typeface="Abadi" panose="020B0604020104020204" pitchFamily="34" charset="0"/>
              </a:rPr>
              <a:t>Encrypt the data so computations can happen directly on encrypted values without exposing original information.</a:t>
            </a:r>
            <a:endParaRPr lang="en-IN" dirty="0">
              <a:latin typeface="Abadi" panose="020B0604020104020204" pitchFamily="34" charset="0"/>
            </a:endParaRPr>
          </a:p>
        </p:txBody>
      </p:sp>
      <p:sp>
        <p:nvSpPr>
          <p:cNvPr id="14" name="TextBox 13">
            <a:extLst>
              <a:ext uri="{FF2B5EF4-FFF2-40B4-BE49-F238E27FC236}">
                <a16:creationId xmlns:a16="http://schemas.microsoft.com/office/drawing/2014/main" id="{51B468A3-7D78-442B-56B0-F117D4101638}"/>
              </a:ext>
            </a:extLst>
          </p:cNvPr>
          <p:cNvSpPr txBox="1"/>
          <p:nvPr/>
        </p:nvSpPr>
        <p:spPr>
          <a:xfrm>
            <a:off x="4744720" y="1634805"/>
            <a:ext cx="3606800" cy="984885"/>
          </a:xfrm>
          <a:prstGeom prst="rect">
            <a:avLst/>
          </a:prstGeom>
          <a:noFill/>
        </p:spPr>
        <p:txBody>
          <a:bodyPr wrap="square">
            <a:spAutoFit/>
          </a:bodyPr>
          <a:lstStyle/>
          <a:p>
            <a:r>
              <a:rPr lang="en-US" sz="1600" b="1" dirty="0"/>
              <a:t>5</a:t>
            </a:r>
            <a:r>
              <a:rPr lang="en-US" b="1" dirty="0"/>
              <a:t>. </a:t>
            </a:r>
            <a:r>
              <a:rPr lang="en-US" sz="1600" b="1" dirty="0">
                <a:latin typeface="Aharoni" panose="02010803020104030203" pitchFamily="2" charset="-79"/>
                <a:cs typeface="Aharoni" panose="02010803020104030203" pitchFamily="2" charset="-79"/>
              </a:rPr>
              <a:t>Federated Learning Model Training:</a:t>
            </a:r>
            <a:br>
              <a:rPr lang="en-US" dirty="0"/>
            </a:br>
            <a:r>
              <a:rPr lang="en-US" sz="1200" dirty="0">
                <a:latin typeface="Abadi" panose="020B0604020104020204" pitchFamily="34" charset="0"/>
              </a:rPr>
              <a:t>Train the model locally on user devices; only model updates are shared, keeping user data private.</a:t>
            </a:r>
            <a:endParaRPr lang="en-US" dirty="0">
              <a:latin typeface="Abadi" panose="020B0604020104020204" pitchFamily="34" charset="0"/>
            </a:endParaRPr>
          </a:p>
        </p:txBody>
      </p:sp>
      <p:sp>
        <p:nvSpPr>
          <p:cNvPr id="16" name="TextBox 15">
            <a:extLst>
              <a:ext uri="{FF2B5EF4-FFF2-40B4-BE49-F238E27FC236}">
                <a16:creationId xmlns:a16="http://schemas.microsoft.com/office/drawing/2014/main" id="{7C9FD6A3-8E13-F7BB-FD01-8FEB1BEE8110}"/>
              </a:ext>
            </a:extLst>
          </p:cNvPr>
          <p:cNvSpPr txBox="1"/>
          <p:nvPr/>
        </p:nvSpPr>
        <p:spPr>
          <a:xfrm>
            <a:off x="4744720" y="2659057"/>
            <a:ext cx="3606800" cy="1169551"/>
          </a:xfrm>
          <a:prstGeom prst="rect">
            <a:avLst/>
          </a:prstGeom>
          <a:noFill/>
        </p:spPr>
        <p:txBody>
          <a:bodyPr wrap="square">
            <a:spAutoFit/>
          </a:bodyPr>
          <a:lstStyle/>
          <a:p>
            <a:r>
              <a:rPr lang="en-US" sz="1600" b="1" dirty="0"/>
              <a:t>6</a:t>
            </a:r>
            <a:r>
              <a:rPr lang="en-US" b="1" dirty="0"/>
              <a:t>. </a:t>
            </a:r>
            <a:r>
              <a:rPr lang="en-US" sz="1600" b="1" dirty="0">
                <a:latin typeface="Aharoni" panose="02010803020104030203" pitchFamily="2" charset="-79"/>
                <a:cs typeface="Aharoni" panose="02010803020104030203" pitchFamily="2" charset="-79"/>
              </a:rPr>
              <a:t>Secure Multi-party Model Collaboration:</a:t>
            </a:r>
            <a:br>
              <a:rPr lang="en-US" dirty="0"/>
            </a:br>
            <a:r>
              <a:rPr lang="en-US" sz="1200" dirty="0">
                <a:latin typeface="Abadi" panose="020B0604020104020204" pitchFamily="34" charset="0"/>
              </a:rPr>
              <a:t>Use SMPC to securely combine models from different sources without exposing any individual data.</a:t>
            </a:r>
            <a:endParaRPr lang="en-US" dirty="0">
              <a:latin typeface="Abadi" panose="020B0604020104020204" pitchFamily="34" charset="0"/>
            </a:endParaRPr>
          </a:p>
        </p:txBody>
      </p:sp>
      <p:sp>
        <p:nvSpPr>
          <p:cNvPr id="18" name="TextBox 17">
            <a:extLst>
              <a:ext uri="{FF2B5EF4-FFF2-40B4-BE49-F238E27FC236}">
                <a16:creationId xmlns:a16="http://schemas.microsoft.com/office/drawing/2014/main" id="{4E48610D-0107-DC10-A89B-0704FEB71B28}"/>
              </a:ext>
            </a:extLst>
          </p:cNvPr>
          <p:cNvSpPr txBox="1"/>
          <p:nvPr/>
        </p:nvSpPr>
        <p:spPr>
          <a:xfrm>
            <a:off x="4744720" y="3905552"/>
            <a:ext cx="3606800" cy="923330"/>
          </a:xfrm>
          <a:prstGeom prst="rect">
            <a:avLst/>
          </a:prstGeom>
          <a:noFill/>
        </p:spPr>
        <p:txBody>
          <a:bodyPr wrap="square">
            <a:spAutoFit/>
          </a:bodyPr>
          <a:lstStyle/>
          <a:p>
            <a:r>
              <a:rPr lang="en-US" sz="1600" b="1" dirty="0"/>
              <a:t>7</a:t>
            </a:r>
            <a:r>
              <a:rPr lang="en-US" b="1" dirty="0"/>
              <a:t>. </a:t>
            </a:r>
            <a:r>
              <a:rPr lang="en-US" sz="1600" b="1" dirty="0">
                <a:latin typeface="Aharoni" panose="02010803020104030203" pitchFamily="2" charset="-79"/>
                <a:cs typeface="Aharoni" panose="02010803020104030203" pitchFamily="2" charset="-79"/>
              </a:rPr>
              <a:t>Accuracy Testing and Validation</a:t>
            </a:r>
            <a:r>
              <a:rPr lang="en-US" b="1" dirty="0"/>
              <a:t>:</a:t>
            </a:r>
            <a:br>
              <a:rPr lang="en-US" dirty="0"/>
            </a:br>
            <a:r>
              <a:rPr lang="en-US" sz="1200" dirty="0">
                <a:latin typeface="Abadi" panose="020B0604020104020204" pitchFamily="34" charset="0"/>
              </a:rPr>
              <a:t>Test and validate the final model using accuracy, precision, and recall to ensure strong and privacy-safe performance.</a:t>
            </a:r>
            <a:endParaRPr lang="en-IN" dirty="0">
              <a:latin typeface="Abadi" panose="020B0604020104020204" pitchFamily="34" charset="0"/>
            </a:endParaRPr>
          </a:p>
        </p:txBody>
      </p:sp>
    </p:spTree>
    <p:extLst>
      <p:ext uri="{BB962C8B-B14F-4D97-AF65-F5344CB8AC3E}">
        <p14:creationId xmlns:p14="http://schemas.microsoft.com/office/powerpoint/2010/main" val="239848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136107-C0AD-8962-1D8C-9AD558E62925}"/>
              </a:ext>
            </a:extLst>
          </p:cNvPr>
          <p:cNvSpPr txBox="1"/>
          <p:nvPr/>
        </p:nvSpPr>
        <p:spPr>
          <a:xfrm>
            <a:off x="1879793" y="306233"/>
            <a:ext cx="8432414"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Software &amp; Hardware  Specifications</a:t>
            </a:r>
          </a:p>
        </p:txBody>
      </p:sp>
      <p:pic>
        <p:nvPicPr>
          <p:cNvPr id="5" name="Image 0" descr="preencoded.png">
            <a:extLst>
              <a:ext uri="{FF2B5EF4-FFF2-40B4-BE49-F238E27FC236}">
                <a16:creationId xmlns:a16="http://schemas.microsoft.com/office/drawing/2014/main" id="{39997472-F010-56E1-E51C-1088F12EC66C}"/>
              </a:ext>
            </a:extLst>
          </p:cNvPr>
          <p:cNvPicPr>
            <a:picLocks noChangeAspect="1"/>
          </p:cNvPicPr>
          <p:nvPr/>
        </p:nvPicPr>
        <p:blipFill>
          <a:blip r:embed="rId2"/>
          <a:stretch>
            <a:fillRect/>
          </a:stretch>
        </p:blipFill>
        <p:spPr>
          <a:xfrm>
            <a:off x="8461093" y="1284982"/>
            <a:ext cx="3510987" cy="5266785"/>
          </a:xfrm>
          <a:prstGeom prst="rect">
            <a:avLst/>
          </a:prstGeom>
        </p:spPr>
      </p:pic>
      <p:sp>
        <p:nvSpPr>
          <p:cNvPr id="7" name="TextBox 6">
            <a:extLst>
              <a:ext uri="{FF2B5EF4-FFF2-40B4-BE49-F238E27FC236}">
                <a16:creationId xmlns:a16="http://schemas.microsoft.com/office/drawing/2014/main" id="{5CABAF29-BE2E-C36B-3FFA-9B41C10056F9}"/>
              </a:ext>
            </a:extLst>
          </p:cNvPr>
          <p:cNvSpPr txBox="1"/>
          <p:nvPr/>
        </p:nvSpPr>
        <p:spPr>
          <a:xfrm>
            <a:off x="408009" y="1284982"/>
            <a:ext cx="6094070" cy="2462213"/>
          </a:xfrm>
          <a:prstGeom prst="rect">
            <a:avLst/>
          </a:prstGeom>
          <a:noFill/>
        </p:spPr>
        <p:txBody>
          <a:bodyPr wrap="square">
            <a:spAutoFit/>
          </a:bodyPr>
          <a:lstStyle/>
          <a:p>
            <a:r>
              <a:rPr lang="en-IN" dirty="0">
                <a:latin typeface="Aharoni" panose="02010803020104030203" pitchFamily="2" charset="-79"/>
                <a:cs typeface="Aharoni" panose="02010803020104030203" pitchFamily="2" charset="-79"/>
              </a:rPr>
              <a:t>SOFTWARE SPECIFICATIONS:</a:t>
            </a:r>
          </a:p>
          <a:p>
            <a:endParaRPr lang="en-IN" sz="1800" b="1" dirty="0">
              <a:latin typeface="Sitka Display" pitchFamily="2" charset="0"/>
              <a:cs typeface="Times New Roman" panose="02020603050405020304" pitchFamily="18" charset="0"/>
            </a:endParaRPr>
          </a:p>
          <a:p>
            <a:r>
              <a:rPr lang="en-IN" sz="1800" b="1" dirty="0">
                <a:latin typeface="Aharoni" panose="02010803020104030203" pitchFamily="2" charset="-79"/>
                <a:cs typeface="Aharoni" panose="02010803020104030203" pitchFamily="2" charset="-79"/>
              </a:rPr>
              <a:t>Windows 10/11, macOS</a:t>
            </a:r>
          </a:p>
          <a:p>
            <a:r>
              <a:rPr lang="en-IN" sz="1800" b="1" dirty="0">
                <a:latin typeface="Aharoni" panose="02010803020104030203" pitchFamily="2" charset="-79"/>
                <a:cs typeface="Aharoni" panose="02010803020104030203" pitchFamily="2" charset="-79"/>
              </a:rPr>
              <a:t>Python Version</a:t>
            </a:r>
            <a:r>
              <a:rPr lang="en-IN" sz="1800" dirty="0">
                <a:latin typeface="Aharoni" panose="02010803020104030203" pitchFamily="2" charset="-79"/>
                <a:cs typeface="Aharoni" panose="02010803020104030203" pitchFamily="2" charset="-79"/>
              </a:rPr>
              <a:t>: 3.7 or later</a:t>
            </a:r>
          </a:p>
          <a:p>
            <a:endParaRPr lang="en-IN" dirty="0">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IN" sz="1600" dirty="0">
                <a:latin typeface="Abadi" panose="020B0604020104020204" pitchFamily="34" charset="0"/>
              </a:rPr>
              <a:t>Python (TensorFlow Privacy)</a:t>
            </a:r>
          </a:p>
          <a:p>
            <a:pPr marL="285750" indent="-285750">
              <a:buFont typeface="Arial" panose="020B0604020202020204" pitchFamily="34" charset="0"/>
              <a:buChar char="•"/>
            </a:pPr>
            <a:r>
              <a:rPr lang="en-IN" sz="1600" dirty="0">
                <a:latin typeface="Abadi" panose="020B0604020104020204" pitchFamily="34" charset="0"/>
              </a:rPr>
              <a:t>Jupyter Notebook</a:t>
            </a:r>
          </a:p>
          <a:p>
            <a:pPr marL="285750" indent="-285750">
              <a:buFont typeface="Arial" panose="020B0604020202020204" pitchFamily="34" charset="0"/>
              <a:buChar char="•"/>
            </a:pPr>
            <a:r>
              <a:rPr lang="en-IN" sz="1600" u="sng" dirty="0">
                <a:latin typeface="Abadi" panose="020B0604020104020204" pitchFamily="34" charset="0"/>
              </a:rPr>
              <a:t>Libraries</a:t>
            </a:r>
            <a:r>
              <a:rPr lang="en-IN" sz="1600" dirty="0">
                <a:latin typeface="Abadi" panose="020B0604020104020204" pitchFamily="34" charset="0"/>
              </a:rPr>
              <a:t>: Numpy, pandas, matplotlib, sklearn, PyCryptodome, customtkinter, and more</a:t>
            </a:r>
          </a:p>
        </p:txBody>
      </p:sp>
      <p:sp>
        <p:nvSpPr>
          <p:cNvPr id="8" name="TextBox 7">
            <a:extLst>
              <a:ext uri="{FF2B5EF4-FFF2-40B4-BE49-F238E27FC236}">
                <a16:creationId xmlns:a16="http://schemas.microsoft.com/office/drawing/2014/main" id="{FCC8186B-EB9A-F105-EFCA-4B51E4B6A0C8}"/>
              </a:ext>
            </a:extLst>
          </p:cNvPr>
          <p:cNvSpPr txBox="1"/>
          <p:nvPr/>
        </p:nvSpPr>
        <p:spPr>
          <a:xfrm>
            <a:off x="408009" y="3918374"/>
            <a:ext cx="6094070" cy="3600986"/>
          </a:xfrm>
          <a:prstGeom prst="rect">
            <a:avLst/>
          </a:prstGeom>
          <a:noFill/>
        </p:spPr>
        <p:txBody>
          <a:bodyPr wrap="square">
            <a:spAutoFit/>
          </a:bodyPr>
          <a:lstStyle/>
          <a:p>
            <a:r>
              <a:rPr lang="en-IN" dirty="0">
                <a:latin typeface="Aharoni" panose="02010803020104030203" pitchFamily="2" charset="-79"/>
                <a:cs typeface="Aharoni" panose="02010803020104030203" pitchFamily="2" charset="-79"/>
              </a:rPr>
              <a:t>HARDWARE SPECIFICATIONS:</a:t>
            </a:r>
          </a:p>
          <a:p>
            <a:endParaRPr lang="en-IN" dirty="0">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IN" sz="1600" b="1" dirty="0">
                <a:latin typeface="Aharoni" panose="02010803020104030203" pitchFamily="2" charset="-79"/>
                <a:cs typeface="Aharoni" panose="02010803020104030203" pitchFamily="2" charset="-79"/>
              </a:rPr>
              <a:t>Processor</a:t>
            </a:r>
            <a:r>
              <a:rPr lang="en-IN" sz="1600" dirty="0">
                <a:latin typeface="Times New Roman" panose="02020603050405020304" pitchFamily="18" charset="0"/>
                <a:cs typeface="Times New Roman" panose="02020603050405020304" pitchFamily="18" charset="0"/>
              </a:rPr>
              <a:t>: </a:t>
            </a:r>
            <a:r>
              <a:rPr lang="en-IN" sz="1600" dirty="0">
                <a:latin typeface="Abadi" panose="020B0604020104020204" pitchFamily="34" charset="0"/>
                <a:cs typeface="Times New Roman" panose="02020603050405020304" pitchFamily="18" charset="0"/>
              </a:rPr>
              <a:t>Intel core i3 or above. </a:t>
            </a:r>
          </a:p>
          <a:p>
            <a:r>
              <a:rPr lang="en-IN" sz="1600" dirty="0">
                <a:latin typeface="Abadi" panose="020B0604020104020204" pitchFamily="34" charset="0"/>
                <a:cs typeface="Times New Roman" panose="02020603050405020304" pitchFamily="18" charset="0"/>
              </a:rPr>
              <a:t>         64-bit, quad-core, 2.5 GHz minimum per core</a:t>
            </a:r>
          </a:p>
          <a:p>
            <a:pPr marL="285750" indent="-285750">
              <a:buFont typeface="Arial" panose="020B0604020202020204" pitchFamily="34" charset="0"/>
              <a:buChar char="•"/>
            </a:pPr>
            <a:r>
              <a:rPr lang="en-IN" sz="1600" b="1" dirty="0">
                <a:latin typeface="Aharoni" panose="02010803020104030203" pitchFamily="2" charset="-79"/>
                <a:cs typeface="Aharoni" panose="02010803020104030203" pitchFamily="2" charset="-79"/>
              </a:rPr>
              <a:t>Hard disk</a:t>
            </a:r>
            <a:r>
              <a:rPr lang="en-IN" sz="1600" dirty="0">
                <a:latin typeface="Times New Roman" panose="02020603050405020304" pitchFamily="18" charset="0"/>
                <a:cs typeface="Times New Roman" panose="02020603050405020304" pitchFamily="18" charset="0"/>
              </a:rPr>
              <a:t>: </a:t>
            </a:r>
            <a:r>
              <a:rPr lang="en-IN" sz="1600" dirty="0">
                <a:latin typeface="Abadi" panose="020B0604020104020204" pitchFamily="34" charset="0"/>
                <a:cs typeface="Times New Roman" panose="02020603050405020304" pitchFamily="18" charset="0"/>
              </a:rPr>
              <a:t>10 GB of available space or more.</a:t>
            </a:r>
          </a:p>
          <a:p>
            <a:r>
              <a:rPr lang="en-IN" sz="1600" dirty="0">
                <a:latin typeface="Abadi" panose="020B0604020104020204" pitchFamily="34" charset="0"/>
                <a:cs typeface="Times New Roman" panose="02020603050405020304" pitchFamily="18" charset="0"/>
              </a:rPr>
              <a:t>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a:t>
            </a:r>
            <a:r>
              <a:rPr lang="en-IN" sz="1600" b="1" dirty="0">
                <a:latin typeface="Aharoni" panose="02010803020104030203" pitchFamily="2" charset="-79"/>
                <a:cs typeface="Aharoni" panose="02010803020104030203" pitchFamily="2" charset="-79"/>
              </a:rPr>
              <a:t>Display</a:t>
            </a:r>
            <a:r>
              <a:rPr lang="en-IN" sz="1600" dirty="0">
                <a:latin typeface="Times New Roman" panose="02020603050405020304" pitchFamily="18" charset="0"/>
                <a:cs typeface="Times New Roman" panose="02020603050405020304" pitchFamily="18" charset="0"/>
              </a:rPr>
              <a:t>: </a:t>
            </a:r>
            <a:r>
              <a:rPr lang="en-IN" sz="1600" dirty="0">
                <a:latin typeface="Abadi" panose="020B0604020104020204" pitchFamily="34" charset="0"/>
                <a:cs typeface="Times New Roman" panose="02020603050405020304" pitchFamily="18" charset="0"/>
              </a:rPr>
              <a:t>Dual XGA (1920 x 1080) or higher resolution </a:t>
            </a:r>
          </a:p>
          <a:p>
            <a:r>
              <a:rPr lang="en-IN" sz="1600" dirty="0">
                <a:latin typeface="Abadi" panose="020B0604020104020204" pitchFamily="34" charset="0"/>
                <a:cs typeface="Times New Roman" panose="02020603050405020304" pitchFamily="18" charset="0"/>
              </a:rPr>
              <a:t>                  monitors</a:t>
            </a:r>
          </a:p>
          <a:p>
            <a:pPr marL="285750" indent="-285750">
              <a:buFont typeface="Arial" panose="020B0604020202020204" pitchFamily="34" charset="0"/>
              <a:buChar char="•"/>
            </a:pPr>
            <a:r>
              <a:rPr lang="en-IN" sz="1600" dirty="0">
                <a:latin typeface="Aharoni" panose="02010803020104030203" pitchFamily="2" charset="-79"/>
                <a:cs typeface="Aharoni" panose="02010803020104030203" pitchFamily="2" charset="-79"/>
              </a:rPr>
              <a:t>GPU</a:t>
            </a:r>
            <a:r>
              <a:rPr lang="en-IN" sz="1600" dirty="0">
                <a:latin typeface="Abadi" panose="020B0604020104020204" pitchFamily="34" charset="0"/>
              </a:rPr>
              <a:t>: Recommended</a:t>
            </a:r>
          </a:p>
          <a:p>
            <a:pPr marL="285750" indent="-285750">
              <a:buFont typeface="Arial" panose="020B0604020202020204" pitchFamily="34" charset="0"/>
              <a:buChar char="•"/>
            </a:pPr>
            <a:r>
              <a:rPr lang="en-IN" sz="1600" dirty="0">
                <a:latin typeface="Aharoni" panose="02010803020104030203" pitchFamily="2" charset="-79"/>
                <a:cs typeface="Aharoni" panose="02010803020104030203" pitchFamily="2" charset="-79"/>
              </a:rPr>
              <a:t>Storage</a:t>
            </a:r>
            <a:r>
              <a:rPr lang="en-IN" sz="1600" dirty="0">
                <a:latin typeface="Abadi" panose="020B0604020104020204" pitchFamily="34" charset="0"/>
              </a:rPr>
              <a:t>: 500GB HDD/SSD</a:t>
            </a:r>
          </a:p>
          <a:p>
            <a:endParaRPr lang="en-IN" sz="1600" dirty="0">
              <a:latin typeface="Abadi" panose="020B0604020104020204" pitchFamily="34" charset="0"/>
              <a:cs typeface="Times New Roman" panose="02020603050405020304" pitchFamily="18" charset="0"/>
            </a:endParaRPr>
          </a:p>
          <a:p>
            <a:r>
              <a:rPr lang="en-IN" sz="1600" dirty="0">
                <a:latin typeface="Abadi" panose="020B0604020104020204" pitchFamily="34" charset="0"/>
                <a:cs typeface="Times New Roman" panose="02020603050405020304" pitchFamily="18" charset="0"/>
              </a:rPr>
              <a:t>  </a:t>
            </a:r>
          </a:p>
          <a:p>
            <a:pPr marL="285750" indent="-285750">
              <a:buFont typeface="Arial" panose="020B0604020202020204" pitchFamily="34" charset="0"/>
              <a:buChar char="•"/>
            </a:pPr>
            <a:endParaRPr lang="en-IN" sz="1600" dirty="0">
              <a:latin typeface="Abadi" panose="020B0604020104020204" pitchFamily="34" charset="0"/>
            </a:endParaRPr>
          </a:p>
          <a:p>
            <a:pPr marL="285750" indent="-285750">
              <a:buFont typeface="Arial" panose="020B0604020202020204" pitchFamily="34" charset="0"/>
              <a:buChar char="•"/>
            </a:pPr>
            <a:endParaRPr lang="en-IN" sz="1600" dirty="0">
              <a:latin typeface="Abadi" panose="020B0604020104020204" pitchFamily="34" charset="0"/>
            </a:endParaRPr>
          </a:p>
        </p:txBody>
      </p:sp>
    </p:spTree>
    <p:extLst>
      <p:ext uri="{BB962C8B-B14F-4D97-AF65-F5344CB8AC3E}">
        <p14:creationId xmlns:p14="http://schemas.microsoft.com/office/powerpoint/2010/main" val="2621071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679A49-D766-D39F-5618-0180F318AA39}"/>
              </a:ext>
            </a:extLst>
          </p:cNvPr>
          <p:cNvSpPr txBox="1"/>
          <p:nvPr/>
        </p:nvSpPr>
        <p:spPr>
          <a:xfrm>
            <a:off x="3156650" y="209484"/>
            <a:ext cx="5878699"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Modules used</a:t>
            </a:r>
          </a:p>
        </p:txBody>
      </p:sp>
      <p:sp>
        <p:nvSpPr>
          <p:cNvPr id="6" name="TextBox 5">
            <a:extLst>
              <a:ext uri="{FF2B5EF4-FFF2-40B4-BE49-F238E27FC236}">
                <a16:creationId xmlns:a16="http://schemas.microsoft.com/office/drawing/2014/main" id="{5A351B09-69C5-6EBC-1933-3D4816C0626B}"/>
              </a:ext>
            </a:extLst>
          </p:cNvPr>
          <p:cNvSpPr txBox="1"/>
          <p:nvPr/>
        </p:nvSpPr>
        <p:spPr>
          <a:xfrm>
            <a:off x="697373" y="1388528"/>
            <a:ext cx="11270850" cy="5078313"/>
          </a:xfrm>
          <a:prstGeom prst="rect">
            <a:avLst/>
          </a:prstGeom>
          <a:noFill/>
        </p:spPr>
        <p:txBody>
          <a:bodyPr wrap="square">
            <a:spAutoFit/>
          </a:bodyPr>
          <a:lstStyle/>
          <a:p>
            <a:pPr>
              <a:buFont typeface="+mj-lt"/>
              <a:buAutoNum type="arabicPeriod"/>
            </a:pPr>
            <a:r>
              <a:rPr lang="en-US" b="1" dirty="0"/>
              <a:t> </a:t>
            </a:r>
            <a:r>
              <a:rPr lang="en-US" b="1" u="sng" dirty="0"/>
              <a:t>Login Module </a:t>
            </a:r>
            <a:r>
              <a:rPr lang="en-US" b="1" dirty="0"/>
              <a:t>(login.py):</a:t>
            </a:r>
            <a:endParaRPr lang="en-US" dirty="0"/>
          </a:p>
          <a:p>
            <a:pPr lvl="1"/>
            <a:r>
              <a:rPr lang="en-US" dirty="0">
                <a:latin typeface="Abadi" panose="020B0604020104020204" pitchFamily="34" charset="0"/>
              </a:rPr>
              <a:t>Provides authentication to access the application. Prevents unauthorized access to sensitive operations.</a:t>
            </a:r>
          </a:p>
          <a:p>
            <a:pPr>
              <a:buFont typeface="+mj-lt"/>
              <a:buAutoNum type="arabicPeriod"/>
            </a:pPr>
            <a:r>
              <a:rPr lang="en-US" b="1" dirty="0"/>
              <a:t> </a:t>
            </a:r>
            <a:r>
              <a:rPr lang="en-US" b="1" u="sng" dirty="0"/>
              <a:t>Data Preprocessing Module </a:t>
            </a:r>
            <a:r>
              <a:rPr lang="en-US" b="1" dirty="0"/>
              <a:t>(app.py):</a:t>
            </a:r>
            <a:endParaRPr lang="en-US" dirty="0"/>
          </a:p>
          <a:p>
            <a:pPr lvl="1"/>
            <a:r>
              <a:rPr lang="en-US" dirty="0">
                <a:latin typeface="Abadi" panose="020B0604020104020204" pitchFamily="34" charset="0"/>
              </a:rPr>
              <a:t>Handles data loading, inspection, missing value detection, and visualization. Prepares the dataset for training.</a:t>
            </a:r>
          </a:p>
          <a:p>
            <a:pPr>
              <a:buFont typeface="+mj-lt"/>
              <a:buAutoNum type="arabicPeriod"/>
            </a:pPr>
            <a:r>
              <a:rPr lang="en-US" b="1" dirty="0"/>
              <a:t> </a:t>
            </a:r>
            <a:r>
              <a:rPr lang="en-US" b="1" u="sng" dirty="0"/>
              <a:t>Differential Privacy Module</a:t>
            </a:r>
            <a:r>
              <a:rPr lang="en-US" b="1" dirty="0"/>
              <a:t>:</a:t>
            </a:r>
            <a:endParaRPr lang="en-US" dirty="0"/>
          </a:p>
          <a:p>
            <a:pPr lvl="1"/>
            <a:r>
              <a:rPr lang="en-US" dirty="0">
                <a:latin typeface="Abadi" panose="020B0604020104020204" pitchFamily="34" charset="0"/>
              </a:rPr>
              <a:t>Adds noise to sensitive features so that individual records cannot be re-identified. Ensures data privacy during analysis.</a:t>
            </a:r>
          </a:p>
          <a:p>
            <a:pPr>
              <a:buFont typeface="+mj-lt"/>
              <a:buAutoNum type="arabicPeriod"/>
            </a:pPr>
            <a:r>
              <a:rPr lang="en-US" b="1" dirty="0"/>
              <a:t> </a:t>
            </a:r>
            <a:r>
              <a:rPr lang="en-US" b="1" u="sng" dirty="0"/>
              <a:t>Homomorphic Encryption Module </a:t>
            </a:r>
            <a:r>
              <a:rPr lang="en-US" b="1" dirty="0"/>
              <a:t>(Homomorphic.py):</a:t>
            </a:r>
            <a:endParaRPr lang="en-US" dirty="0"/>
          </a:p>
          <a:p>
            <a:pPr lvl="1"/>
            <a:r>
              <a:rPr lang="en-US" dirty="0">
                <a:latin typeface="Abadi" panose="020B0604020104020204" pitchFamily="34" charset="0"/>
              </a:rPr>
              <a:t>Encrypts input data so that computations can be performed on encrypted values without decrypting them.</a:t>
            </a:r>
          </a:p>
          <a:p>
            <a:pPr>
              <a:buFont typeface="+mj-lt"/>
              <a:buAutoNum type="arabicPeriod"/>
            </a:pPr>
            <a:r>
              <a:rPr lang="en-US" b="1" dirty="0"/>
              <a:t> </a:t>
            </a:r>
            <a:r>
              <a:rPr lang="en-US" b="1" u="sng" dirty="0"/>
              <a:t>Federated Learning Module</a:t>
            </a:r>
            <a:r>
              <a:rPr lang="en-US" b="1" dirty="0"/>
              <a:t>:</a:t>
            </a:r>
            <a:endParaRPr lang="en-US" dirty="0"/>
          </a:p>
          <a:p>
            <a:pPr lvl="1"/>
            <a:r>
              <a:rPr lang="en-US" dirty="0">
                <a:latin typeface="Abadi" panose="020B0604020104020204" pitchFamily="34" charset="0"/>
              </a:rPr>
              <a:t>Trains models locally on user devices and combines the results, allowing collaborative learning without sharing raw data.</a:t>
            </a:r>
          </a:p>
          <a:p>
            <a:pPr>
              <a:buFont typeface="+mj-lt"/>
              <a:buAutoNum type="arabicPeriod"/>
            </a:pPr>
            <a:r>
              <a:rPr lang="en-US" b="1" dirty="0"/>
              <a:t> </a:t>
            </a:r>
            <a:r>
              <a:rPr lang="en-US" b="1" u="sng" dirty="0"/>
              <a:t>SMPC(</a:t>
            </a:r>
            <a:r>
              <a:rPr lang="en-US" sz="1800" u="sng" dirty="0">
                <a:latin typeface="Abadi" panose="020B0604020104020204" pitchFamily="34" charset="0"/>
              </a:rPr>
              <a:t>Secure Multi-party Computation)</a:t>
            </a:r>
            <a:r>
              <a:rPr lang="en-US" b="1" u="sng" dirty="0"/>
              <a:t> Module</a:t>
            </a:r>
            <a:r>
              <a:rPr lang="en-US" b="1" dirty="0"/>
              <a:t>:</a:t>
            </a:r>
            <a:endParaRPr lang="en-US" dirty="0"/>
          </a:p>
          <a:p>
            <a:pPr lvl="1"/>
            <a:r>
              <a:rPr lang="en-US" dirty="0">
                <a:latin typeface="Abadi" panose="020B0604020104020204" pitchFamily="34" charset="0"/>
              </a:rPr>
              <a:t>Enables multiple parties to jointly compute functions over their data while keeping that data private.</a:t>
            </a:r>
          </a:p>
          <a:p>
            <a:pPr>
              <a:buFont typeface="+mj-lt"/>
              <a:buAutoNum type="arabicPeriod"/>
            </a:pPr>
            <a:r>
              <a:rPr lang="en-US" b="1" dirty="0"/>
              <a:t> </a:t>
            </a:r>
            <a:r>
              <a:rPr lang="en-US" b="1" u="sng" dirty="0"/>
              <a:t>Model Evaluation and Visualization Module</a:t>
            </a:r>
            <a:r>
              <a:rPr lang="en-US" b="1" dirty="0"/>
              <a:t>:</a:t>
            </a:r>
            <a:endParaRPr lang="en-US" dirty="0"/>
          </a:p>
          <a:p>
            <a:pPr lvl="1"/>
            <a:r>
              <a:rPr lang="en-US" dirty="0">
                <a:latin typeface="Abadi" panose="020B0604020104020204" pitchFamily="34" charset="0"/>
              </a:rPr>
              <a:t>Uses metrics like accuracy, precision, recall, and F1-score. Displays confusion matrices and ROC curves for easy interpretation.</a:t>
            </a:r>
          </a:p>
        </p:txBody>
      </p:sp>
    </p:spTree>
    <p:extLst>
      <p:ext uri="{BB962C8B-B14F-4D97-AF65-F5344CB8AC3E}">
        <p14:creationId xmlns:p14="http://schemas.microsoft.com/office/powerpoint/2010/main" val="3499160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91D75F-5FC8-BD33-A198-27B454DCD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2" y="-2667002"/>
            <a:ext cx="6858000" cy="12192001"/>
          </a:xfrm>
          <a:prstGeom prst="rect">
            <a:avLst/>
          </a:prstGeom>
        </p:spPr>
      </p:pic>
      <p:pic>
        <p:nvPicPr>
          <p:cNvPr id="7" name="Picture 6">
            <a:extLst>
              <a:ext uri="{FF2B5EF4-FFF2-40B4-BE49-F238E27FC236}">
                <a16:creationId xmlns:a16="http://schemas.microsoft.com/office/drawing/2014/main" id="{0568E90A-3AB9-EECB-EBF6-AC654E098482}"/>
              </a:ext>
            </a:extLst>
          </p:cNvPr>
          <p:cNvPicPr>
            <a:picLocks noChangeAspect="1"/>
          </p:cNvPicPr>
          <p:nvPr/>
        </p:nvPicPr>
        <p:blipFill>
          <a:blip r:embed="rId3">
            <a:extLst>
              <a:ext uri="{28A0092B-C50C-407E-A947-70E740481C1C}">
                <a14:useLocalDpi xmlns:a14="http://schemas.microsoft.com/office/drawing/2010/main" val="0"/>
              </a:ext>
            </a:extLst>
          </a:blip>
          <a:srcRect l="436"/>
          <a:stretch/>
        </p:blipFill>
        <p:spPr>
          <a:xfrm>
            <a:off x="1845536" y="859178"/>
            <a:ext cx="8694087" cy="497708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02930ED-73F0-374F-2A77-F4CD84F9616B}"/>
              </a:ext>
            </a:extLst>
          </p:cNvPr>
          <p:cNvSpPr txBox="1"/>
          <p:nvPr/>
        </p:nvSpPr>
        <p:spPr>
          <a:xfrm>
            <a:off x="203200" y="6162464"/>
            <a:ext cx="11765280" cy="646331"/>
          </a:xfrm>
          <a:prstGeom prst="rect">
            <a:avLst/>
          </a:prstGeom>
          <a:noFill/>
        </p:spPr>
        <p:txBody>
          <a:bodyPr wrap="square">
            <a:spAutoFit/>
          </a:bodyPr>
          <a:lstStyle/>
          <a:p>
            <a:r>
              <a:rPr lang="en-IN" b="1" dirty="0"/>
              <a:t>Login Module: </a:t>
            </a:r>
            <a:r>
              <a:rPr lang="en-US" dirty="0">
                <a:latin typeface="Abadi" panose="020B0604020104020204" pitchFamily="34" charset="0"/>
              </a:rPr>
              <a:t>Provides authentication to access the application. Prevents unauthorized access to sensitive operations.</a:t>
            </a:r>
          </a:p>
          <a:p>
            <a:endParaRPr lang="en-IN" dirty="0"/>
          </a:p>
        </p:txBody>
      </p:sp>
      <p:sp>
        <p:nvSpPr>
          <p:cNvPr id="10" name="Flowchart: Off-page Connector 9">
            <a:extLst>
              <a:ext uri="{FF2B5EF4-FFF2-40B4-BE49-F238E27FC236}">
                <a16:creationId xmlns:a16="http://schemas.microsoft.com/office/drawing/2014/main" id="{C034C7CF-9AF1-B7CD-29EB-93692167434C}"/>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9849061-8E0B-EA65-353F-10D542CD1B28}"/>
              </a:ext>
            </a:extLst>
          </p:cNvPr>
          <p:cNvSpPr txBox="1"/>
          <p:nvPr/>
        </p:nvSpPr>
        <p:spPr>
          <a:xfrm>
            <a:off x="203199" y="176941"/>
            <a:ext cx="613458" cy="523220"/>
          </a:xfrm>
          <a:prstGeom prst="rect">
            <a:avLst/>
          </a:prstGeom>
          <a:noFill/>
        </p:spPr>
        <p:txBody>
          <a:bodyPr wrap="square" rtlCol="0">
            <a:spAutoFit/>
          </a:bodyPr>
          <a:lstStyle/>
          <a:p>
            <a:r>
              <a:rPr lang="en-IN" sz="2800" dirty="0">
                <a:latin typeface="Arial Black" panose="020B0A04020102020204" pitchFamily="34" charset="0"/>
              </a:rPr>
              <a:t>1</a:t>
            </a:r>
          </a:p>
        </p:txBody>
      </p:sp>
    </p:spTree>
    <p:extLst>
      <p:ext uri="{BB962C8B-B14F-4D97-AF65-F5344CB8AC3E}">
        <p14:creationId xmlns:p14="http://schemas.microsoft.com/office/powerpoint/2010/main" val="513895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B7A65-6853-9240-C2D5-0A9CC0F6AF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29C6312-C863-4718-6EFC-E307647BD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2" y="-2667002"/>
            <a:ext cx="6858000" cy="12192001"/>
          </a:xfrm>
          <a:prstGeom prst="rect">
            <a:avLst/>
          </a:prstGeom>
        </p:spPr>
      </p:pic>
      <p:sp>
        <p:nvSpPr>
          <p:cNvPr id="2" name="Flowchart: Off-page Connector 1">
            <a:extLst>
              <a:ext uri="{FF2B5EF4-FFF2-40B4-BE49-F238E27FC236}">
                <a16:creationId xmlns:a16="http://schemas.microsoft.com/office/drawing/2014/main" id="{CB79FB90-A6BA-5770-F0ED-1F328C546503}"/>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15B0922-EF7D-D2BD-98D0-28B63049C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67" y="1064806"/>
            <a:ext cx="7680318" cy="407429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1326F9C-6E83-3435-CCE0-9070FBB11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909" y="2141315"/>
            <a:ext cx="6627724" cy="3498637"/>
          </a:xfrm>
          <a:prstGeom prst="rect">
            <a:avLst/>
          </a:prstGeom>
          <a:ln>
            <a:noFill/>
          </a:ln>
          <a:effectLst>
            <a:outerShdw blurRad="292100" dist="139700" dir="2700000" algn="tl" rotWithShape="0">
              <a:srgbClr val="333333">
                <a:alpha val="65000"/>
              </a:srgbClr>
            </a:outerShdw>
          </a:effectLst>
        </p:spPr>
      </p:pic>
      <p:sp>
        <p:nvSpPr>
          <p:cNvPr id="27" name="Rectangle: Rounded Corners 26">
            <a:extLst>
              <a:ext uri="{FF2B5EF4-FFF2-40B4-BE49-F238E27FC236}">
                <a16:creationId xmlns:a16="http://schemas.microsoft.com/office/drawing/2014/main" id="{6E91900B-FB1A-8AB7-4CD4-A21470DC4FB6}"/>
              </a:ext>
            </a:extLst>
          </p:cNvPr>
          <p:cNvSpPr/>
          <p:nvPr/>
        </p:nvSpPr>
        <p:spPr>
          <a:xfrm>
            <a:off x="693420" y="1635760"/>
            <a:ext cx="728980" cy="134620"/>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1" name="Connector: Curved 10">
            <a:extLst>
              <a:ext uri="{FF2B5EF4-FFF2-40B4-BE49-F238E27FC236}">
                <a16:creationId xmlns:a16="http://schemas.microsoft.com/office/drawing/2014/main" id="{CB127652-D171-5065-C601-6808B9A83AC0}"/>
              </a:ext>
            </a:extLst>
          </p:cNvPr>
          <p:cNvCxnSpPr>
            <a:cxnSpLocks/>
          </p:cNvCxnSpPr>
          <p:nvPr/>
        </p:nvCxnSpPr>
        <p:spPr>
          <a:xfrm rot="16200000" flipH="1">
            <a:off x="594747" y="1894325"/>
            <a:ext cx="654418" cy="376049"/>
          </a:xfrm>
          <a:prstGeom prst="curvedConnector3">
            <a:avLst>
              <a:gd name="adj1" fmla="val 134898"/>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46F708A3-34AB-57B0-F9E7-5FC7419DF05B}"/>
              </a:ext>
            </a:extLst>
          </p:cNvPr>
          <p:cNvSpPr txBox="1"/>
          <p:nvPr/>
        </p:nvSpPr>
        <p:spPr>
          <a:xfrm>
            <a:off x="203199" y="188923"/>
            <a:ext cx="613458" cy="523220"/>
          </a:xfrm>
          <a:prstGeom prst="rect">
            <a:avLst/>
          </a:prstGeom>
          <a:noFill/>
        </p:spPr>
        <p:txBody>
          <a:bodyPr wrap="square" rtlCol="0">
            <a:spAutoFit/>
          </a:bodyPr>
          <a:lstStyle/>
          <a:p>
            <a:r>
              <a:rPr lang="en-IN" sz="2800" dirty="0">
                <a:latin typeface="Arial Black" panose="020B0A04020102020204" pitchFamily="34" charset="0"/>
              </a:rPr>
              <a:t>2</a:t>
            </a:r>
          </a:p>
        </p:txBody>
      </p:sp>
      <p:sp>
        <p:nvSpPr>
          <p:cNvPr id="3" name="TextBox 2">
            <a:extLst>
              <a:ext uri="{FF2B5EF4-FFF2-40B4-BE49-F238E27FC236}">
                <a16:creationId xmlns:a16="http://schemas.microsoft.com/office/drawing/2014/main" id="{886F8EEF-CC8F-BE53-8D87-BCEE953DE4C8}"/>
              </a:ext>
            </a:extLst>
          </p:cNvPr>
          <p:cNvSpPr txBox="1"/>
          <p:nvPr/>
        </p:nvSpPr>
        <p:spPr>
          <a:xfrm>
            <a:off x="704675" y="5965018"/>
            <a:ext cx="7441105" cy="307777"/>
          </a:xfrm>
          <a:prstGeom prst="rect">
            <a:avLst/>
          </a:prstGeom>
          <a:noFill/>
        </p:spPr>
        <p:txBody>
          <a:bodyPr wrap="square" rtlCol="0">
            <a:spAutoFit/>
          </a:bodyPr>
          <a:lstStyle/>
          <a:p>
            <a:r>
              <a:rPr lang="en-US" sz="1400" b="1" dirty="0">
                <a:latin typeface="Abadi" panose="020B0604020104020204" pitchFamily="34" charset="0"/>
                <a:cs typeface="Times New Roman" panose="02020603050405020304" pitchFamily="18" charset="0"/>
              </a:rPr>
              <a:t>The “Upload Dataset” button will upload the heart dataset and preprocess the data.</a:t>
            </a:r>
            <a:endParaRPr lang="en-IN" sz="1400" b="1" dirty="0">
              <a:latin typeface="Abadi" panose="020B0604020104020204" pitchFamily="34" charset="0"/>
              <a:cs typeface="Times New Roman" panose="02020603050405020304" pitchFamily="18" charset="0"/>
            </a:endParaRPr>
          </a:p>
        </p:txBody>
      </p:sp>
    </p:spTree>
    <p:extLst>
      <p:ext uri="{BB962C8B-B14F-4D97-AF65-F5344CB8AC3E}">
        <p14:creationId xmlns:p14="http://schemas.microsoft.com/office/powerpoint/2010/main" val="2083139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AA496-6E70-B746-8B8E-ECA9CC9663F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721B69C-1D0B-7C8D-D521-5417D39CE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6999" y="-2667000"/>
            <a:ext cx="6858000" cy="12192001"/>
          </a:xfrm>
          <a:prstGeom prst="rect">
            <a:avLst/>
          </a:prstGeom>
        </p:spPr>
      </p:pic>
      <p:sp>
        <p:nvSpPr>
          <p:cNvPr id="2" name="Flowchart: Off-page Connector 1">
            <a:extLst>
              <a:ext uri="{FF2B5EF4-FFF2-40B4-BE49-F238E27FC236}">
                <a16:creationId xmlns:a16="http://schemas.microsoft.com/office/drawing/2014/main" id="{F69E702C-113E-CA89-E738-883606A3B941}"/>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521621AF-BA31-6FFF-7AE4-748E6031E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708" y="1255506"/>
            <a:ext cx="8218584" cy="4346984"/>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AE04C723-1D18-7492-6556-EB53F33D8A36}"/>
              </a:ext>
            </a:extLst>
          </p:cNvPr>
          <p:cNvSpPr/>
          <p:nvPr/>
        </p:nvSpPr>
        <p:spPr>
          <a:xfrm>
            <a:off x="4082415" y="1870865"/>
            <a:ext cx="729615" cy="140815"/>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7" name="Connector: Curved 6">
            <a:extLst>
              <a:ext uri="{FF2B5EF4-FFF2-40B4-BE49-F238E27FC236}">
                <a16:creationId xmlns:a16="http://schemas.microsoft.com/office/drawing/2014/main" id="{E294DC37-E68C-C93F-A019-7BBF8438CCBC}"/>
              </a:ext>
            </a:extLst>
          </p:cNvPr>
          <p:cNvCxnSpPr>
            <a:cxnSpLocks/>
          </p:cNvCxnSpPr>
          <p:nvPr/>
        </p:nvCxnSpPr>
        <p:spPr>
          <a:xfrm rot="16200000" flipH="1">
            <a:off x="3961518" y="2124202"/>
            <a:ext cx="654418" cy="376049"/>
          </a:xfrm>
          <a:prstGeom prst="curvedConnector3">
            <a:avLst>
              <a:gd name="adj1" fmla="val 134898"/>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845017AD-4E56-E0EA-A861-7687C3D5BBF8}"/>
              </a:ext>
            </a:extLst>
          </p:cNvPr>
          <p:cNvSpPr txBox="1"/>
          <p:nvPr/>
        </p:nvSpPr>
        <p:spPr>
          <a:xfrm>
            <a:off x="203199" y="188923"/>
            <a:ext cx="613458" cy="523220"/>
          </a:xfrm>
          <a:prstGeom prst="rect">
            <a:avLst/>
          </a:prstGeom>
          <a:noFill/>
        </p:spPr>
        <p:txBody>
          <a:bodyPr wrap="square" rtlCol="0">
            <a:spAutoFit/>
          </a:bodyPr>
          <a:lstStyle/>
          <a:p>
            <a:r>
              <a:rPr lang="en-IN" sz="2800" dirty="0">
                <a:latin typeface="Arial Black" panose="020B0A04020102020204" pitchFamily="34" charset="0"/>
              </a:rPr>
              <a:t>3</a:t>
            </a:r>
          </a:p>
        </p:txBody>
      </p:sp>
    </p:spTree>
    <p:extLst>
      <p:ext uri="{BB962C8B-B14F-4D97-AF65-F5344CB8AC3E}">
        <p14:creationId xmlns:p14="http://schemas.microsoft.com/office/powerpoint/2010/main" val="2173415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D19F4-2601-9BD6-057D-E9817DF1EDA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EDDE6FB-B9FA-1B8A-B0F2-DF6792B5E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2" y="-2667002"/>
            <a:ext cx="6858000" cy="12192001"/>
          </a:xfrm>
          <a:prstGeom prst="rect">
            <a:avLst/>
          </a:prstGeom>
        </p:spPr>
      </p:pic>
      <p:sp>
        <p:nvSpPr>
          <p:cNvPr id="2" name="Flowchart: Off-page Connector 1">
            <a:extLst>
              <a:ext uri="{FF2B5EF4-FFF2-40B4-BE49-F238E27FC236}">
                <a16:creationId xmlns:a16="http://schemas.microsoft.com/office/drawing/2014/main" id="{330AEEBC-A92A-C298-0EC5-C9D302847B72}"/>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0533DA9-BD7E-2ACB-3E32-09C45CCC6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917" y="1289477"/>
            <a:ext cx="8082165" cy="4279041"/>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181B24A0-B605-FA94-B445-AF8514EADE1E}"/>
              </a:ext>
            </a:extLst>
          </p:cNvPr>
          <p:cNvSpPr/>
          <p:nvPr/>
        </p:nvSpPr>
        <p:spPr>
          <a:xfrm>
            <a:off x="5627371" y="1887855"/>
            <a:ext cx="933450" cy="150496"/>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4BF00EDD-B624-5A05-CF50-9BE15809CE61}"/>
              </a:ext>
            </a:extLst>
          </p:cNvPr>
          <p:cNvCxnSpPr>
            <a:cxnSpLocks/>
          </p:cNvCxnSpPr>
          <p:nvPr/>
        </p:nvCxnSpPr>
        <p:spPr>
          <a:xfrm flipH="1">
            <a:off x="3357880" y="1965960"/>
            <a:ext cx="2269491" cy="6705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4F779961-2828-C254-2CDA-B3B4F343B1A1}"/>
              </a:ext>
            </a:extLst>
          </p:cNvPr>
          <p:cNvSpPr txBox="1"/>
          <p:nvPr/>
        </p:nvSpPr>
        <p:spPr>
          <a:xfrm>
            <a:off x="203199" y="188923"/>
            <a:ext cx="613458" cy="523220"/>
          </a:xfrm>
          <a:prstGeom prst="rect">
            <a:avLst/>
          </a:prstGeom>
          <a:noFill/>
        </p:spPr>
        <p:txBody>
          <a:bodyPr wrap="square" rtlCol="0">
            <a:spAutoFit/>
          </a:bodyPr>
          <a:lstStyle/>
          <a:p>
            <a:r>
              <a:rPr lang="en-IN" sz="2800" dirty="0">
                <a:latin typeface="Arial Black" panose="020B0A04020102020204" pitchFamily="34" charset="0"/>
              </a:rPr>
              <a:t>4</a:t>
            </a:r>
          </a:p>
        </p:txBody>
      </p:sp>
    </p:spTree>
    <p:extLst>
      <p:ext uri="{BB962C8B-B14F-4D97-AF65-F5344CB8AC3E}">
        <p14:creationId xmlns:p14="http://schemas.microsoft.com/office/powerpoint/2010/main" val="3125039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463B9-546D-86F1-05E2-E2682E607B6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7B5270C-D9F8-7674-B061-E5A42044B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2" y="-2667002"/>
            <a:ext cx="6858000" cy="12192001"/>
          </a:xfrm>
          <a:prstGeom prst="rect">
            <a:avLst/>
          </a:prstGeom>
        </p:spPr>
      </p:pic>
      <p:sp>
        <p:nvSpPr>
          <p:cNvPr id="2" name="Flowchart: Off-page Connector 1">
            <a:extLst>
              <a:ext uri="{FF2B5EF4-FFF2-40B4-BE49-F238E27FC236}">
                <a16:creationId xmlns:a16="http://schemas.microsoft.com/office/drawing/2014/main" id="{53F6C39D-B3A3-EE4B-F116-E8D80490FB9F}"/>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BA705D9-790C-E260-DD55-F062B010F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260" y="1098976"/>
            <a:ext cx="9301480" cy="4660044"/>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C8B2C3C6-E832-A9D8-8B31-902EE45C2C32}"/>
              </a:ext>
            </a:extLst>
          </p:cNvPr>
          <p:cNvSpPr/>
          <p:nvPr/>
        </p:nvSpPr>
        <p:spPr>
          <a:xfrm>
            <a:off x="7465060" y="1755141"/>
            <a:ext cx="1003300" cy="167640"/>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65079B93-537B-509F-0752-08A110DBB937}"/>
              </a:ext>
            </a:extLst>
          </p:cNvPr>
          <p:cNvCxnSpPr>
            <a:cxnSpLocks/>
          </p:cNvCxnSpPr>
          <p:nvPr/>
        </p:nvCxnSpPr>
        <p:spPr>
          <a:xfrm flipH="1">
            <a:off x="5195569" y="1908386"/>
            <a:ext cx="2269491" cy="6705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68052C87-885C-E6DD-84D2-D1A6F0D0423A}"/>
              </a:ext>
            </a:extLst>
          </p:cNvPr>
          <p:cNvSpPr txBox="1"/>
          <p:nvPr/>
        </p:nvSpPr>
        <p:spPr>
          <a:xfrm>
            <a:off x="203199" y="188923"/>
            <a:ext cx="613458" cy="523220"/>
          </a:xfrm>
          <a:prstGeom prst="rect">
            <a:avLst/>
          </a:prstGeom>
          <a:noFill/>
        </p:spPr>
        <p:txBody>
          <a:bodyPr wrap="square" rtlCol="0">
            <a:spAutoFit/>
          </a:bodyPr>
          <a:lstStyle/>
          <a:p>
            <a:r>
              <a:rPr lang="en-IN" sz="2800" dirty="0">
                <a:latin typeface="Arial Black" panose="020B0A04020102020204" pitchFamily="34" charset="0"/>
              </a:rPr>
              <a:t>5</a:t>
            </a:r>
          </a:p>
        </p:txBody>
      </p:sp>
    </p:spTree>
    <p:extLst>
      <p:ext uri="{BB962C8B-B14F-4D97-AF65-F5344CB8AC3E}">
        <p14:creationId xmlns:p14="http://schemas.microsoft.com/office/powerpoint/2010/main" val="2929225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37439-7DFD-C798-5644-9DCE2EF3A9B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A5F38FC-54D7-1AAA-38F6-CD0C3479F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2" y="-2667002"/>
            <a:ext cx="6858000" cy="12192001"/>
          </a:xfrm>
          <a:prstGeom prst="rect">
            <a:avLst/>
          </a:prstGeom>
        </p:spPr>
      </p:pic>
      <p:sp>
        <p:nvSpPr>
          <p:cNvPr id="2" name="Flowchart: Off-page Connector 1">
            <a:extLst>
              <a:ext uri="{FF2B5EF4-FFF2-40B4-BE49-F238E27FC236}">
                <a16:creationId xmlns:a16="http://schemas.microsoft.com/office/drawing/2014/main" id="{84ECA660-F470-7C7E-E84A-098AC2931EF9}"/>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9D44285-D08C-C80C-A36D-21AF25D5D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536" y="1381760"/>
            <a:ext cx="8110223" cy="4274992"/>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8D9B7E07-CA25-C8D1-F52C-33DE6C48E05E}"/>
              </a:ext>
            </a:extLst>
          </p:cNvPr>
          <p:cNvSpPr/>
          <p:nvPr/>
        </p:nvSpPr>
        <p:spPr>
          <a:xfrm>
            <a:off x="8923020" y="1971041"/>
            <a:ext cx="1107444" cy="162560"/>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0" name="Connector: Curved 9">
            <a:extLst>
              <a:ext uri="{FF2B5EF4-FFF2-40B4-BE49-F238E27FC236}">
                <a16:creationId xmlns:a16="http://schemas.microsoft.com/office/drawing/2014/main" id="{1BF544A5-9ACD-9F42-DA30-0F38B02653BD}"/>
              </a:ext>
            </a:extLst>
          </p:cNvPr>
          <p:cNvCxnSpPr>
            <a:cxnSpLocks/>
          </p:cNvCxnSpPr>
          <p:nvPr/>
        </p:nvCxnSpPr>
        <p:spPr>
          <a:xfrm rot="5400000">
            <a:off x="9500150" y="2288196"/>
            <a:ext cx="589283" cy="280089"/>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2B59DCA5-D232-0A1B-2BFB-12F40D2E6F21}"/>
              </a:ext>
            </a:extLst>
          </p:cNvPr>
          <p:cNvSpPr txBox="1"/>
          <p:nvPr/>
        </p:nvSpPr>
        <p:spPr>
          <a:xfrm>
            <a:off x="203199" y="188923"/>
            <a:ext cx="613458" cy="523220"/>
          </a:xfrm>
          <a:prstGeom prst="rect">
            <a:avLst/>
          </a:prstGeom>
          <a:noFill/>
        </p:spPr>
        <p:txBody>
          <a:bodyPr wrap="square" rtlCol="0">
            <a:spAutoFit/>
          </a:bodyPr>
          <a:lstStyle/>
          <a:p>
            <a:r>
              <a:rPr lang="en-IN" sz="2800" dirty="0">
                <a:latin typeface="Arial Black" panose="020B0A04020102020204" pitchFamily="34" charset="0"/>
              </a:rPr>
              <a:t>6</a:t>
            </a:r>
          </a:p>
        </p:txBody>
      </p:sp>
    </p:spTree>
    <p:extLst>
      <p:ext uri="{BB962C8B-B14F-4D97-AF65-F5344CB8AC3E}">
        <p14:creationId xmlns:p14="http://schemas.microsoft.com/office/powerpoint/2010/main" val="1974149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656D1-687B-178A-9992-F6C789B28C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DF59009-AC9D-3FE7-D5E0-3B4B91121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6999" y="-2667001"/>
            <a:ext cx="6858000" cy="12192001"/>
          </a:xfrm>
          <a:prstGeom prst="rect">
            <a:avLst/>
          </a:prstGeom>
        </p:spPr>
      </p:pic>
      <p:sp>
        <p:nvSpPr>
          <p:cNvPr id="2" name="Flowchart: Off-page Connector 1">
            <a:extLst>
              <a:ext uri="{FF2B5EF4-FFF2-40B4-BE49-F238E27FC236}">
                <a16:creationId xmlns:a16="http://schemas.microsoft.com/office/drawing/2014/main" id="{D3959F76-330F-9877-0CF2-B3CDA5779BE5}"/>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DC4F1DF0-C439-3004-4EBC-1E3448749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24" y="1523567"/>
            <a:ext cx="6656173" cy="35344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1B52393-C068-7DE9-75CD-5AADDC2E6CF6}"/>
              </a:ext>
            </a:extLst>
          </p:cNvPr>
          <p:cNvPicPr>
            <a:picLocks noChangeAspect="1"/>
          </p:cNvPicPr>
          <p:nvPr/>
        </p:nvPicPr>
        <p:blipFill>
          <a:blip r:embed="rId4">
            <a:extLst>
              <a:ext uri="{28A0092B-C50C-407E-A947-70E740481C1C}">
                <a14:useLocalDpi xmlns:a14="http://schemas.microsoft.com/office/drawing/2010/main" val="0"/>
              </a:ext>
            </a:extLst>
          </a:blip>
          <a:srcRect t="437" r="945" b="-110"/>
          <a:stretch/>
        </p:blipFill>
        <p:spPr>
          <a:xfrm>
            <a:off x="5080474" y="2957384"/>
            <a:ext cx="4826885" cy="2100649"/>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B0467D9F-C95A-DAAB-2B30-BA215FBBF0BC}"/>
              </a:ext>
            </a:extLst>
          </p:cNvPr>
          <p:cNvSpPr/>
          <p:nvPr/>
        </p:nvSpPr>
        <p:spPr>
          <a:xfrm>
            <a:off x="8883356" y="1932941"/>
            <a:ext cx="1107444" cy="162560"/>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C345DF04-1222-2B9F-0390-C6AF73C56751}"/>
              </a:ext>
            </a:extLst>
          </p:cNvPr>
          <p:cNvSpPr/>
          <p:nvPr/>
        </p:nvSpPr>
        <p:spPr>
          <a:xfrm>
            <a:off x="1264919" y="2179320"/>
            <a:ext cx="1071881" cy="124460"/>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0" name="Connector: Curved 9">
            <a:extLst>
              <a:ext uri="{FF2B5EF4-FFF2-40B4-BE49-F238E27FC236}">
                <a16:creationId xmlns:a16="http://schemas.microsoft.com/office/drawing/2014/main" id="{D088E66E-4FC4-ACD2-EC43-0AC35BF6B7A2}"/>
              </a:ext>
            </a:extLst>
          </p:cNvPr>
          <p:cNvCxnSpPr>
            <a:cxnSpLocks/>
          </p:cNvCxnSpPr>
          <p:nvPr/>
        </p:nvCxnSpPr>
        <p:spPr>
          <a:xfrm rot="16200000" flipH="1">
            <a:off x="1309233" y="2396627"/>
            <a:ext cx="497085" cy="311389"/>
          </a:xfrm>
          <a:prstGeom prst="curvedConnector3">
            <a:avLst>
              <a:gd name="adj1" fmla="val 147777"/>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5FC3BB52-DBBB-3A8A-496C-26C64D401EDF}"/>
              </a:ext>
            </a:extLst>
          </p:cNvPr>
          <p:cNvSpPr txBox="1"/>
          <p:nvPr/>
        </p:nvSpPr>
        <p:spPr>
          <a:xfrm>
            <a:off x="203199" y="188923"/>
            <a:ext cx="613458" cy="523220"/>
          </a:xfrm>
          <a:prstGeom prst="rect">
            <a:avLst/>
          </a:prstGeom>
          <a:noFill/>
        </p:spPr>
        <p:txBody>
          <a:bodyPr wrap="square" rtlCol="0">
            <a:spAutoFit/>
          </a:bodyPr>
          <a:lstStyle/>
          <a:p>
            <a:r>
              <a:rPr lang="en-IN" sz="2800" dirty="0">
                <a:latin typeface="Arial Black" panose="020B0A04020102020204" pitchFamily="34" charset="0"/>
              </a:rPr>
              <a:t>7</a:t>
            </a:r>
          </a:p>
        </p:txBody>
      </p:sp>
    </p:spTree>
    <p:extLst>
      <p:ext uri="{BB962C8B-B14F-4D97-AF65-F5344CB8AC3E}">
        <p14:creationId xmlns:p14="http://schemas.microsoft.com/office/powerpoint/2010/main" val="964065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301446-B99A-692B-7FE1-DF1F6F3AD41C}"/>
              </a:ext>
            </a:extLst>
          </p:cNvPr>
          <p:cNvSpPr txBox="1"/>
          <p:nvPr/>
        </p:nvSpPr>
        <p:spPr>
          <a:xfrm>
            <a:off x="3935189" y="310112"/>
            <a:ext cx="3805646"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ABSTRACT</a:t>
            </a:r>
          </a:p>
        </p:txBody>
      </p:sp>
      <p:pic>
        <p:nvPicPr>
          <p:cNvPr id="5" name="Image 0" descr="preencoded.png">
            <a:extLst>
              <a:ext uri="{FF2B5EF4-FFF2-40B4-BE49-F238E27FC236}">
                <a16:creationId xmlns:a16="http://schemas.microsoft.com/office/drawing/2014/main" id="{99217BDD-A1A7-904C-EE6E-F65D990A5A5B}"/>
              </a:ext>
            </a:extLst>
          </p:cNvPr>
          <p:cNvPicPr>
            <a:picLocks noChangeAspect="1"/>
          </p:cNvPicPr>
          <p:nvPr/>
        </p:nvPicPr>
        <p:blipFill>
          <a:blip r:embed="rId2"/>
          <a:stretch>
            <a:fillRect/>
          </a:stretch>
        </p:blipFill>
        <p:spPr>
          <a:xfrm>
            <a:off x="1006121" y="1275080"/>
            <a:ext cx="10179757" cy="2153920"/>
          </a:xfrm>
          <a:prstGeom prst="rect">
            <a:avLst/>
          </a:prstGeom>
        </p:spPr>
      </p:pic>
      <p:sp>
        <p:nvSpPr>
          <p:cNvPr id="6" name="TextBox 5">
            <a:extLst>
              <a:ext uri="{FF2B5EF4-FFF2-40B4-BE49-F238E27FC236}">
                <a16:creationId xmlns:a16="http://schemas.microsoft.com/office/drawing/2014/main" id="{15EFB819-3AA9-3718-3B7C-119C65BBD77F}"/>
              </a:ext>
            </a:extLst>
          </p:cNvPr>
          <p:cNvSpPr txBox="1"/>
          <p:nvPr/>
        </p:nvSpPr>
        <p:spPr>
          <a:xfrm>
            <a:off x="823518" y="3747637"/>
            <a:ext cx="10544962" cy="2462213"/>
          </a:xfrm>
          <a:prstGeom prst="rect">
            <a:avLst/>
          </a:prstGeom>
          <a:noFill/>
        </p:spPr>
        <p:txBody>
          <a:bodyPr wrap="square">
            <a:spAutoFit/>
          </a:bodyPr>
          <a:lstStyle/>
          <a:p>
            <a:r>
              <a:rPr lang="en-IN" sz="1400" dirty="0">
                <a:latin typeface="Abadi" panose="020B0604020104020204" pitchFamily="34" charset="0"/>
              </a:rPr>
              <a:t>With the rise of big data and artificial intelligence (AI), privacy concerns have become increasingly critical, especially when handling sensitive information. As AI-driven insights shape various industries, ensuring data privacy remains a key challenge. </a:t>
            </a:r>
          </a:p>
          <a:p>
            <a:endParaRPr lang="en-IN" sz="1400" dirty="0">
              <a:latin typeface="Abadi" panose="020B0604020104020204" pitchFamily="34" charset="0"/>
            </a:endParaRPr>
          </a:p>
          <a:p>
            <a:r>
              <a:rPr lang="en-IN" sz="1400" dirty="0">
                <a:latin typeface="Abadi" panose="020B0604020104020204" pitchFamily="34" charset="0"/>
              </a:rPr>
              <a:t>Privacy-preserving machine learning (PPML) has emerged as a crucial field, balancing the need for data utilization with stringent privacy protections. This research explores key PPML techniques for safeguarding sensitive data while enabling AI model training. It examines methodologies such as differential privacy, homomorphic encryption, federated learning, and secure multiparty computation (SMPC), assessing their effectiveness in protecting data within AI systems. </a:t>
            </a:r>
          </a:p>
          <a:p>
            <a:endParaRPr lang="en-IN" sz="1400" dirty="0">
              <a:latin typeface="Abadi" panose="020B0604020104020204" pitchFamily="34" charset="0"/>
            </a:endParaRPr>
          </a:p>
          <a:p>
            <a:r>
              <a:rPr lang="en-IN" sz="1400" dirty="0">
                <a:latin typeface="Abadi" panose="020B0604020104020204" pitchFamily="34" charset="0"/>
              </a:rPr>
              <a:t>Additionally, this study highlights the challenges of implementing PPML, including computational overhead and maintaining model accuracy. By evaluating the strengths and limitations of different privacy-preserving approaches, this research provides valuable insights for decision-makers and practitioners, guiding them toward effective strategies for securing data while harnessing AI's potential.</a:t>
            </a:r>
          </a:p>
        </p:txBody>
      </p:sp>
    </p:spTree>
    <p:extLst>
      <p:ext uri="{BB962C8B-B14F-4D97-AF65-F5344CB8AC3E}">
        <p14:creationId xmlns:p14="http://schemas.microsoft.com/office/powerpoint/2010/main" val="826431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F9CA0-8022-0846-93D1-3B30C3EDDD0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DE27F0B-CF31-6737-BCEC-FD2A2D4B0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2" y="-2667002"/>
            <a:ext cx="6858000" cy="12192001"/>
          </a:xfrm>
          <a:prstGeom prst="rect">
            <a:avLst/>
          </a:prstGeom>
        </p:spPr>
      </p:pic>
      <p:pic>
        <p:nvPicPr>
          <p:cNvPr id="3" name="Picture 2">
            <a:extLst>
              <a:ext uri="{FF2B5EF4-FFF2-40B4-BE49-F238E27FC236}">
                <a16:creationId xmlns:a16="http://schemas.microsoft.com/office/drawing/2014/main" id="{5EBD7306-4218-4A20-8FCC-AD69935C6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910" y="1192191"/>
            <a:ext cx="7860134" cy="4190160"/>
          </a:xfrm>
          <a:prstGeom prst="rect">
            <a:avLst/>
          </a:prstGeom>
          <a:ln>
            <a:noFill/>
          </a:ln>
          <a:effectLst>
            <a:outerShdw blurRad="292100" dist="139700" dir="2700000" algn="tl" rotWithShape="0">
              <a:srgbClr val="333333">
                <a:alpha val="65000"/>
              </a:srgbClr>
            </a:outerShdw>
          </a:effectLst>
        </p:spPr>
      </p:pic>
      <p:sp>
        <p:nvSpPr>
          <p:cNvPr id="4" name="Flowchart: Off-page Connector 3">
            <a:extLst>
              <a:ext uri="{FF2B5EF4-FFF2-40B4-BE49-F238E27FC236}">
                <a16:creationId xmlns:a16="http://schemas.microsoft.com/office/drawing/2014/main" id="{C7AA885C-4343-2788-3183-BC6962372FB1}"/>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8B32725-211B-2A27-ED72-A53885FE362D}"/>
              </a:ext>
            </a:extLst>
          </p:cNvPr>
          <p:cNvSpPr/>
          <p:nvPr/>
        </p:nvSpPr>
        <p:spPr>
          <a:xfrm>
            <a:off x="3931919" y="1986280"/>
            <a:ext cx="1071881" cy="124460"/>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7" name="Connector: Curved 6">
            <a:extLst>
              <a:ext uri="{FF2B5EF4-FFF2-40B4-BE49-F238E27FC236}">
                <a16:creationId xmlns:a16="http://schemas.microsoft.com/office/drawing/2014/main" id="{15DAB781-3DF9-A58D-3051-DFE16E50467C}"/>
              </a:ext>
            </a:extLst>
          </p:cNvPr>
          <p:cNvCxnSpPr>
            <a:cxnSpLocks/>
          </p:cNvCxnSpPr>
          <p:nvPr/>
        </p:nvCxnSpPr>
        <p:spPr>
          <a:xfrm rot="16200000" flipH="1">
            <a:off x="3806189" y="2236470"/>
            <a:ext cx="393700" cy="142240"/>
          </a:xfrm>
          <a:prstGeom prst="curvedConnector3">
            <a:avLst>
              <a:gd name="adj1" fmla="val 51290"/>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4FCBCE48-B9D3-7F94-8030-0796A9073AC3}"/>
              </a:ext>
            </a:extLst>
          </p:cNvPr>
          <p:cNvSpPr txBox="1"/>
          <p:nvPr/>
        </p:nvSpPr>
        <p:spPr>
          <a:xfrm>
            <a:off x="203199" y="188923"/>
            <a:ext cx="613458" cy="523220"/>
          </a:xfrm>
          <a:prstGeom prst="rect">
            <a:avLst/>
          </a:prstGeom>
          <a:noFill/>
        </p:spPr>
        <p:txBody>
          <a:bodyPr wrap="square" rtlCol="0">
            <a:spAutoFit/>
          </a:bodyPr>
          <a:lstStyle/>
          <a:p>
            <a:r>
              <a:rPr lang="en-IN" sz="2800" dirty="0">
                <a:latin typeface="Arial Black" panose="020B0A04020102020204" pitchFamily="34" charset="0"/>
              </a:rPr>
              <a:t>8</a:t>
            </a:r>
          </a:p>
        </p:txBody>
      </p:sp>
    </p:spTree>
    <p:extLst>
      <p:ext uri="{BB962C8B-B14F-4D97-AF65-F5344CB8AC3E}">
        <p14:creationId xmlns:p14="http://schemas.microsoft.com/office/powerpoint/2010/main" val="49771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DC5DD-D35B-E510-BB04-4B540E2C75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00DCF00-D8B4-48DD-457D-FEA32F94A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2" y="-2667002"/>
            <a:ext cx="6858000" cy="12192001"/>
          </a:xfrm>
          <a:prstGeom prst="rect">
            <a:avLst/>
          </a:prstGeom>
        </p:spPr>
      </p:pic>
      <p:sp>
        <p:nvSpPr>
          <p:cNvPr id="2" name="Flowchart: Off-page Connector 1">
            <a:extLst>
              <a:ext uri="{FF2B5EF4-FFF2-40B4-BE49-F238E27FC236}">
                <a16:creationId xmlns:a16="http://schemas.microsoft.com/office/drawing/2014/main" id="{36922974-5E5E-EE2F-C62F-3AD1B55FA4AC}"/>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3C585EC7-8EFB-E5B9-3AF9-D68D04A9A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56" y="1400929"/>
            <a:ext cx="7653616" cy="405613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67162DF-2152-B368-A02A-FFE7BDCD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8715" y="2651562"/>
            <a:ext cx="5272824" cy="2805504"/>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B1BA66B5-CFB6-D2C1-9C37-21BD74BA5019}"/>
              </a:ext>
            </a:extLst>
          </p:cNvPr>
          <p:cNvSpPr/>
          <p:nvPr/>
        </p:nvSpPr>
        <p:spPr>
          <a:xfrm>
            <a:off x="3906519" y="2169160"/>
            <a:ext cx="1071881" cy="124460"/>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9" name="Connector: Curved 8">
            <a:extLst>
              <a:ext uri="{FF2B5EF4-FFF2-40B4-BE49-F238E27FC236}">
                <a16:creationId xmlns:a16="http://schemas.microsoft.com/office/drawing/2014/main" id="{1B00DF32-E661-BDF7-1D6C-5D5F42298AD9}"/>
              </a:ext>
            </a:extLst>
          </p:cNvPr>
          <p:cNvCxnSpPr>
            <a:cxnSpLocks/>
          </p:cNvCxnSpPr>
          <p:nvPr/>
        </p:nvCxnSpPr>
        <p:spPr>
          <a:xfrm rot="16200000" flipH="1">
            <a:off x="3780789" y="2383592"/>
            <a:ext cx="393700" cy="142240"/>
          </a:xfrm>
          <a:prstGeom prst="curvedConnector3">
            <a:avLst>
              <a:gd name="adj1" fmla="val 51290"/>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71C847D2-0E8B-0D5D-F855-0E3C821EE5DB}"/>
              </a:ext>
            </a:extLst>
          </p:cNvPr>
          <p:cNvSpPr txBox="1"/>
          <p:nvPr/>
        </p:nvSpPr>
        <p:spPr>
          <a:xfrm>
            <a:off x="203199" y="188923"/>
            <a:ext cx="613458" cy="523220"/>
          </a:xfrm>
          <a:prstGeom prst="rect">
            <a:avLst/>
          </a:prstGeom>
          <a:noFill/>
        </p:spPr>
        <p:txBody>
          <a:bodyPr wrap="square" rtlCol="0">
            <a:spAutoFit/>
          </a:bodyPr>
          <a:lstStyle/>
          <a:p>
            <a:r>
              <a:rPr lang="en-IN" sz="2800" dirty="0">
                <a:latin typeface="Arial Black" panose="020B0A04020102020204" pitchFamily="34" charset="0"/>
              </a:rPr>
              <a:t>9</a:t>
            </a:r>
          </a:p>
        </p:txBody>
      </p:sp>
    </p:spTree>
    <p:extLst>
      <p:ext uri="{BB962C8B-B14F-4D97-AF65-F5344CB8AC3E}">
        <p14:creationId xmlns:p14="http://schemas.microsoft.com/office/powerpoint/2010/main" val="309522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79CA8-28FD-5C7A-2AAA-24794E63727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9AD268-C6AF-B343-6384-AA3E2482E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2" y="-2667002"/>
            <a:ext cx="6858000" cy="12192001"/>
          </a:xfrm>
          <a:prstGeom prst="rect">
            <a:avLst/>
          </a:prstGeom>
        </p:spPr>
      </p:pic>
      <p:sp>
        <p:nvSpPr>
          <p:cNvPr id="2" name="Flowchart: Off-page Connector 1">
            <a:extLst>
              <a:ext uri="{FF2B5EF4-FFF2-40B4-BE49-F238E27FC236}">
                <a16:creationId xmlns:a16="http://schemas.microsoft.com/office/drawing/2014/main" id="{FADF6D6E-C9CE-9AC9-806D-0B78914C0EEA}"/>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B8D16E4-9E30-4A48-14F7-705D79C9D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716" y="961183"/>
            <a:ext cx="8116568" cy="4305714"/>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0C5492B7-2F67-B9AC-4BCC-0DBA3F88055F}"/>
              </a:ext>
            </a:extLst>
          </p:cNvPr>
          <p:cNvSpPr/>
          <p:nvPr/>
        </p:nvSpPr>
        <p:spPr>
          <a:xfrm>
            <a:off x="7172959" y="1778000"/>
            <a:ext cx="1071881" cy="124460"/>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7" name="Connector: Curved 6">
            <a:extLst>
              <a:ext uri="{FF2B5EF4-FFF2-40B4-BE49-F238E27FC236}">
                <a16:creationId xmlns:a16="http://schemas.microsoft.com/office/drawing/2014/main" id="{6BD5E244-8303-C35F-1C0F-6D5474FCE018}"/>
              </a:ext>
            </a:extLst>
          </p:cNvPr>
          <p:cNvCxnSpPr>
            <a:cxnSpLocks/>
          </p:cNvCxnSpPr>
          <p:nvPr/>
        </p:nvCxnSpPr>
        <p:spPr>
          <a:xfrm rot="16200000" flipH="1">
            <a:off x="7849869" y="2028190"/>
            <a:ext cx="393700" cy="142240"/>
          </a:xfrm>
          <a:prstGeom prst="curvedConnector3">
            <a:avLst>
              <a:gd name="adj1" fmla="val 51290"/>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09BC2F0B-886E-2947-7F96-C55A650946D8}"/>
              </a:ext>
            </a:extLst>
          </p:cNvPr>
          <p:cNvSpPr txBox="1"/>
          <p:nvPr/>
        </p:nvSpPr>
        <p:spPr>
          <a:xfrm>
            <a:off x="203199" y="188923"/>
            <a:ext cx="769074" cy="523220"/>
          </a:xfrm>
          <a:prstGeom prst="rect">
            <a:avLst/>
          </a:prstGeom>
          <a:noFill/>
        </p:spPr>
        <p:txBody>
          <a:bodyPr wrap="square" rtlCol="0">
            <a:spAutoFit/>
          </a:bodyPr>
          <a:lstStyle/>
          <a:p>
            <a:r>
              <a:rPr lang="en-IN" sz="2800" dirty="0">
                <a:latin typeface="Arial Black" panose="020B0A04020102020204" pitchFamily="34" charset="0"/>
              </a:rPr>
              <a:t>10</a:t>
            </a:r>
          </a:p>
        </p:txBody>
      </p:sp>
    </p:spTree>
    <p:extLst>
      <p:ext uri="{BB962C8B-B14F-4D97-AF65-F5344CB8AC3E}">
        <p14:creationId xmlns:p14="http://schemas.microsoft.com/office/powerpoint/2010/main" val="171175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05A3E-FA31-9BEB-71FA-C3D4B0A5F8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EEC46A-B063-953E-BEE8-EA97704E7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6999" y="-2632712"/>
            <a:ext cx="6858000" cy="12192001"/>
          </a:xfrm>
          <a:prstGeom prst="rect">
            <a:avLst/>
          </a:prstGeom>
        </p:spPr>
      </p:pic>
      <p:sp>
        <p:nvSpPr>
          <p:cNvPr id="2" name="Flowchart: Off-page Connector 1">
            <a:extLst>
              <a:ext uri="{FF2B5EF4-FFF2-40B4-BE49-F238E27FC236}">
                <a16:creationId xmlns:a16="http://schemas.microsoft.com/office/drawing/2014/main" id="{BBCF0706-6B66-996A-5085-4C13922B6D94}"/>
              </a:ext>
            </a:extLst>
          </p:cNvPr>
          <p:cNvSpPr/>
          <p:nvPr/>
        </p:nvSpPr>
        <p:spPr>
          <a:xfrm rot="16200000">
            <a:off x="579120" y="-232008"/>
            <a:ext cx="589280" cy="1341120"/>
          </a:xfrm>
          <a:prstGeom prst="flowChartOffpageConnector">
            <a:avLst/>
          </a:prstGeom>
          <a:solidFill>
            <a:schemeClr val="accent6">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4D2A5F5-2717-D769-463C-A0DC5FFB4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64" y="1088020"/>
            <a:ext cx="6516016" cy="345664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1F69E04-647D-4E29-0BD2-62E637582274}"/>
              </a:ext>
            </a:extLst>
          </p:cNvPr>
          <p:cNvPicPr>
            <a:picLocks noChangeAspect="1"/>
          </p:cNvPicPr>
          <p:nvPr/>
        </p:nvPicPr>
        <p:blipFill>
          <a:blip r:embed="rId4">
            <a:extLst>
              <a:ext uri="{28A0092B-C50C-407E-A947-70E740481C1C}">
                <a14:useLocalDpi xmlns:a14="http://schemas.microsoft.com/office/drawing/2010/main" val="0"/>
              </a:ext>
            </a:extLst>
          </a:blip>
          <a:srcRect b="6795"/>
          <a:stretch/>
        </p:blipFill>
        <p:spPr>
          <a:xfrm>
            <a:off x="5089613" y="2021582"/>
            <a:ext cx="6484168" cy="3221750"/>
          </a:xfrm>
          <a:prstGeom prst="rect">
            <a:avLst/>
          </a:prstGeom>
          <a:ln>
            <a:noFill/>
          </a:ln>
          <a:effectLst>
            <a:outerShdw blurRad="292100" dist="139700" dir="2700000" algn="tl" rotWithShape="0">
              <a:srgbClr val="333333">
                <a:alpha val="65000"/>
              </a:srgbClr>
            </a:outerShdw>
          </a:effectLst>
        </p:spPr>
      </p:pic>
      <p:sp>
        <p:nvSpPr>
          <p:cNvPr id="8" name="Rectangle: Rounded Corners 7">
            <a:extLst>
              <a:ext uri="{FF2B5EF4-FFF2-40B4-BE49-F238E27FC236}">
                <a16:creationId xmlns:a16="http://schemas.microsoft.com/office/drawing/2014/main" id="{54A38529-5539-15D9-2B6D-FCD87FE50378}"/>
              </a:ext>
            </a:extLst>
          </p:cNvPr>
          <p:cNvSpPr/>
          <p:nvPr/>
        </p:nvSpPr>
        <p:spPr>
          <a:xfrm>
            <a:off x="5728969" y="1719708"/>
            <a:ext cx="1071881" cy="124460"/>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9" name="Connector: Curved 8">
            <a:extLst>
              <a:ext uri="{FF2B5EF4-FFF2-40B4-BE49-F238E27FC236}">
                <a16:creationId xmlns:a16="http://schemas.microsoft.com/office/drawing/2014/main" id="{C050363F-27BC-678F-E2AF-BA468ED737D8}"/>
              </a:ext>
            </a:extLst>
          </p:cNvPr>
          <p:cNvCxnSpPr>
            <a:cxnSpLocks/>
          </p:cNvCxnSpPr>
          <p:nvPr/>
        </p:nvCxnSpPr>
        <p:spPr>
          <a:xfrm rot="10800000" flipV="1">
            <a:off x="5728970" y="1776599"/>
            <a:ext cx="1000761" cy="220051"/>
          </a:xfrm>
          <a:prstGeom prst="curvedConnector3">
            <a:avLst>
              <a:gd name="adj1" fmla="val -1091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Connector: Curved 11">
            <a:extLst>
              <a:ext uri="{FF2B5EF4-FFF2-40B4-BE49-F238E27FC236}">
                <a16:creationId xmlns:a16="http://schemas.microsoft.com/office/drawing/2014/main" id="{C2096601-7183-7DEA-2181-AE1C6DFB92A4}"/>
              </a:ext>
            </a:extLst>
          </p:cNvPr>
          <p:cNvCxnSpPr>
            <a:cxnSpLocks/>
          </p:cNvCxnSpPr>
          <p:nvPr/>
        </p:nvCxnSpPr>
        <p:spPr>
          <a:xfrm rot="16200000" flipH="1">
            <a:off x="6612732" y="1902328"/>
            <a:ext cx="393700" cy="142240"/>
          </a:xfrm>
          <a:prstGeom prst="curvedConnector3">
            <a:avLst>
              <a:gd name="adj1" fmla="val 6774"/>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B30C5235-9B30-E3BF-CD0C-5A98C66EA4FD}"/>
              </a:ext>
            </a:extLst>
          </p:cNvPr>
          <p:cNvSpPr txBox="1"/>
          <p:nvPr/>
        </p:nvSpPr>
        <p:spPr>
          <a:xfrm>
            <a:off x="203198" y="188923"/>
            <a:ext cx="780649" cy="523220"/>
          </a:xfrm>
          <a:prstGeom prst="rect">
            <a:avLst/>
          </a:prstGeom>
          <a:noFill/>
        </p:spPr>
        <p:txBody>
          <a:bodyPr wrap="square" rtlCol="0">
            <a:spAutoFit/>
          </a:bodyPr>
          <a:lstStyle/>
          <a:p>
            <a:r>
              <a:rPr lang="en-IN" sz="2800" dirty="0">
                <a:latin typeface="Arial Black" panose="020B0A04020102020204" pitchFamily="34" charset="0"/>
              </a:rPr>
              <a:t>11</a:t>
            </a:r>
          </a:p>
        </p:txBody>
      </p:sp>
    </p:spTree>
    <p:extLst>
      <p:ext uri="{BB962C8B-B14F-4D97-AF65-F5344CB8AC3E}">
        <p14:creationId xmlns:p14="http://schemas.microsoft.com/office/powerpoint/2010/main" val="988871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313C49-D4EC-6ECD-FAA8-06DDA06E9E3E}"/>
              </a:ext>
            </a:extLst>
          </p:cNvPr>
          <p:cNvPicPr>
            <a:picLocks noChangeAspect="1"/>
          </p:cNvPicPr>
          <p:nvPr/>
        </p:nvPicPr>
        <p:blipFill>
          <a:blip r:embed="rId2"/>
          <a:srcRect/>
          <a:stretch>
            <a:fillRect/>
          </a:stretch>
        </p:blipFill>
        <p:spPr bwMode="auto">
          <a:xfrm>
            <a:off x="2015441" y="2067560"/>
            <a:ext cx="7593221" cy="3256280"/>
          </a:xfrm>
          <a:prstGeom prst="rect">
            <a:avLst/>
          </a:prstGeom>
          <a:noFill/>
          <a:ln w="9525">
            <a:noFill/>
            <a:miter lim="800000"/>
            <a:headEnd/>
            <a:tailEnd/>
          </a:ln>
        </p:spPr>
      </p:pic>
      <p:sp>
        <p:nvSpPr>
          <p:cNvPr id="6" name="TextBox 5">
            <a:extLst>
              <a:ext uri="{FF2B5EF4-FFF2-40B4-BE49-F238E27FC236}">
                <a16:creationId xmlns:a16="http://schemas.microsoft.com/office/drawing/2014/main" id="{50B5052B-29A4-9851-D9DD-829D999C9262}"/>
              </a:ext>
            </a:extLst>
          </p:cNvPr>
          <p:cNvSpPr txBox="1"/>
          <p:nvPr/>
        </p:nvSpPr>
        <p:spPr>
          <a:xfrm>
            <a:off x="1679350" y="358250"/>
            <a:ext cx="8265404" cy="646331"/>
          </a:xfrm>
          <a:prstGeom prst="rect">
            <a:avLst/>
          </a:prstGeom>
          <a:noFill/>
        </p:spPr>
        <p:txBody>
          <a:bodyPr wrap="none" rtlCol="0">
            <a:spAutoFit/>
          </a:bodyPr>
          <a:lstStyle/>
          <a:p>
            <a:pPr algn="ctr"/>
            <a:r>
              <a:rPr lang="en-US" sz="3600" b="1" dirty="0">
                <a:solidFill>
                  <a:schemeClr val="accent6">
                    <a:lumMod val="75000"/>
                  </a:schemeClr>
                </a:solidFill>
                <a:latin typeface="Aharoni" panose="02010803020104030203" pitchFamily="2" charset="-79"/>
                <a:cs typeface="Aharoni" panose="02010803020104030203" pitchFamily="2" charset="-79"/>
              </a:rPr>
              <a:t>SOFTWARE DEVELOPMENT LIFE CYCLE</a:t>
            </a:r>
            <a:endParaRPr lang="en-IN" sz="3600" dirty="0">
              <a:solidFill>
                <a:schemeClr val="accent6">
                  <a:lumMod val="7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02623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C07F70-8043-1BAA-D488-D393D51E1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3021496"/>
          </a:xfrm>
          <a:prstGeom prst="rect">
            <a:avLst/>
          </a:prstGeom>
        </p:spPr>
      </p:pic>
      <p:sp>
        <p:nvSpPr>
          <p:cNvPr id="3" name="TextBox 2">
            <a:extLst>
              <a:ext uri="{FF2B5EF4-FFF2-40B4-BE49-F238E27FC236}">
                <a16:creationId xmlns:a16="http://schemas.microsoft.com/office/drawing/2014/main" id="{18419935-358D-6A2B-6D05-6A80E81FDA63}"/>
              </a:ext>
            </a:extLst>
          </p:cNvPr>
          <p:cNvSpPr txBox="1"/>
          <p:nvPr/>
        </p:nvSpPr>
        <p:spPr>
          <a:xfrm>
            <a:off x="553778" y="3811104"/>
            <a:ext cx="11445182" cy="2523768"/>
          </a:xfrm>
          <a:prstGeom prst="rect">
            <a:avLst/>
          </a:prstGeom>
          <a:noFill/>
        </p:spPr>
        <p:txBody>
          <a:bodyPr wrap="square" rtlCol="0">
            <a:spAutoFit/>
          </a:bodyPr>
          <a:lstStyle/>
          <a:p>
            <a:r>
              <a:rPr lang="en-US" sz="2000" b="1" dirty="0"/>
              <a:t>Planning</a:t>
            </a:r>
            <a:r>
              <a:rPr lang="en-US" sz="2000" dirty="0"/>
              <a:t>: </a:t>
            </a:r>
            <a:r>
              <a:rPr lang="en-US" sz="2000" dirty="0">
                <a:latin typeface="Abadi" panose="020B0604020104020204" pitchFamily="34" charset="0"/>
              </a:rPr>
              <a:t>Define the project scope, goals, and feasibility.</a:t>
            </a:r>
          </a:p>
          <a:p>
            <a:r>
              <a:rPr lang="en-US" sz="2000" b="1" dirty="0"/>
              <a:t>Requirements Analysis</a:t>
            </a:r>
            <a:r>
              <a:rPr lang="en-US" sz="2000" dirty="0">
                <a:latin typeface="Abadi" panose="020B0604020104020204" pitchFamily="34" charset="0"/>
              </a:rPr>
              <a:t>: Gather and document the software's functional and non-functional requirements.</a:t>
            </a:r>
          </a:p>
          <a:p>
            <a:r>
              <a:rPr lang="en-US" sz="2000" b="1" dirty="0"/>
              <a:t>Design</a:t>
            </a:r>
            <a:r>
              <a:rPr lang="en-US" sz="2000" dirty="0"/>
              <a:t>: </a:t>
            </a:r>
            <a:r>
              <a:rPr lang="en-US" sz="2000" dirty="0">
                <a:latin typeface="Abadi" panose="020B0604020104020204" pitchFamily="34" charset="0"/>
              </a:rPr>
              <a:t>Create architectural and detailed designs for the system and its components</a:t>
            </a:r>
            <a:r>
              <a:rPr lang="en-US" sz="2000" dirty="0"/>
              <a:t>.</a:t>
            </a:r>
          </a:p>
          <a:p>
            <a:r>
              <a:rPr lang="en-US" sz="2000" b="1" dirty="0"/>
              <a:t>Development</a:t>
            </a:r>
            <a:r>
              <a:rPr lang="en-US" sz="2000" dirty="0"/>
              <a:t>: </a:t>
            </a:r>
            <a:r>
              <a:rPr lang="en-US" sz="2000" dirty="0">
                <a:latin typeface="Abadi" panose="020B0604020104020204" pitchFamily="34" charset="0"/>
              </a:rPr>
              <a:t>Write and compile code based on the design documents</a:t>
            </a:r>
            <a:r>
              <a:rPr lang="en-US" sz="2000" dirty="0"/>
              <a:t>.</a:t>
            </a:r>
          </a:p>
          <a:p>
            <a:r>
              <a:rPr lang="en-US" sz="2000" b="1" dirty="0"/>
              <a:t>Testing</a:t>
            </a:r>
            <a:r>
              <a:rPr lang="en-US" sz="2000" dirty="0"/>
              <a:t>: </a:t>
            </a:r>
            <a:r>
              <a:rPr lang="en-US" sz="2000" dirty="0">
                <a:latin typeface="Abadi" panose="020B0604020104020204" pitchFamily="34" charset="0"/>
              </a:rPr>
              <a:t>Identify and fix defects to ensure the software meets requirements</a:t>
            </a:r>
            <a:r>
              <a:rPr lang="en-US" sz="2000" dirty="0"/>
              <a:t>.</a:t>
            </a:r>
          </a:p>
          <a:p>
            <a:r>
              <a:rPr lang="en-US" sz="2000" b="1" dirty="0"/>
              <a:t>Deployment</a:t>
            </a:r>
            <a:r>
              <a:rPr lang="en-US" sz="2000" dirty="0"/>
              <a:t>: </a:t>
            </a:r>
            <a:r>
              <a:rPr lang="en-US" sz="2000" dirty="0">
                <a:latin typeface="Abadi" panose="020B0604020104020204" pitchFamily="34" charset="0"/>
              </a:rPr>
              <a:t>Release the software to the production environment</a:t>
            </a:r>
            <a:r>
              <a:rPr lang="en-US" sz="2000" dirty="0"/>
              <a:t>.</a:t>
            </a:r>
            <a:endParaRPr lang="en-US" sz="2000" b="1" dirty="0"/>
          </a:p>
          <a:p>
            <a:r>
              <a:rPr lang="en-US" sz="2000" b="1" dirty="0"/>
              <a:t>Maintenance</a:t>
            </a:r>
            <a:r>
              <a:rPr lang="en-US" sz="2000" dirty="0"/>
              <a:t>: </a:t>
            </a:r>
            <a:r>
              <a:rPr lang="en-US" sz="2000" dirty="0">
                <a:latin typeface="Abadi" panose="020B0604020104020204" pitchFamily="34" charset="0"/>
                <a:cs typeface="Aharoni" panose="02010803020104030203" pitchFamily="2" charset="-79"/>
              </a:rPr>
              <a:t>Monitor and update the software post-deployment to fix issues and add new features</a:t>
            </a:r>
            <a:r>
              <a:rPr lang="en-US" sz="2000" dirty="0"/>
              <a:t>.</a:t>
            </a:r>
            <a:endParaRPr lang="en-IN" sz="2000" dirty="0"/>
          </a:p>
          <a:p>
            <a:endParaRPr lang="en-IN" dirty="0"/>
          </a:p>
        </p:txBody>
      </p:sp>
    </p:spTree>
    <p:extLst>
      <p:ext uri="{BB962C8B-B14F-4D97-AF65-F5344CB8AC3E}">
        <p14:creationId xmlns:p14="http://schemas.microsoft.com/office/powerpoint/2010/main" val="4149786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6793433D-BE69-A46F-6263-B4E7CD706FAC}"/>
              </a:ext>
            </a:extLst>
          </p:cNvPr>
          <p:cNvPicPr>
            <a:picLocks noChangeAspect="1"/>
          </p:cNvPicPr>
          <p:nvPr/>
        </p:nvPicPr>
        <p:blipFill>
          <a:blip r:embed="rId2"/>
          <a:stretch>
            <a:fillRect/>
          </a:stretch>
        </p:blipFill>
        <p:spPr>
          <a:xfrm>
            <a:off x="7616142" y="0"/>
            <a:ext cx="4575858" cy="6863787"/>
          </a:xfrm>
          <a:prstGeom prst="rect">
            <a:avLst/>
          </a:prstGeom>
        </p:spPr>
      </p:pic>
      <p:sp>
        <p:nvSpPr>
          <p:cNvPr id="5" name="TextBox 4">
            <a:extLst>
              <a:ext uri="{FF2B5EF4-FFF2-40B4-BE49-F238E27FC236}">
                <a16:creationId xmlns:a16="http://schemas.microsoft.com/office/drawing/2014/main" id="{37E0A77B-838B-5238-521F-612CBC843597}"/>
              </a:ext>
            </a:extLst>
          </p:cNvPr>
          <p:cNvSpPr txBox="1"/>
          <p:nvPr/>
        </p:nvSpPr>
        <p:spPr>
          <a:xfrm>
            <a:off x="1238034" y="286333"/>
            <a:ext cx="4857966"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Future Scope </a:t>
            </a:r>
          </a:p>
        </p:txBody>
      </p:sp>
      <p:sp>
        <p:nvSpPr>
          <p:cNvPr id="7" name="TextBox 6">
            <a:extLst>
              <a:ext uri="{FF2B5EF4-FFF2-40B4-BE49-F238E27FC236}">
                <a16:creationId xmlns:a16="http://schemas.microsoft.com/office/drawing/2014/main" id="{847115E6-2D5A-7676-55BB-BE0242864F3A}"/>
              </a:ext>
            </a:extLst>
          </p:cNvPr>
          <p:cNvSpPr txBox="1"/>
          <p:nvPr/>
        </p:nvSpPr>
        <p:spPr>
          <a:xfrm>
            <a:off x="472633" y="1687500"/>
            <a:ext cx="6761543" cy="4770537"/>
          </a:xfrm>
          <a:prstGeom prst="rect">
            <a:avLst/>
          </a:prstGeom>
          <a:noFill/>
        </p:spPr>
        <p:txBody>
          <a:bodyPr wrap="square">
            <a:spAutoFit/>
          </a:bodyPr>
          <a:lstStyle/>
          <a:p>
            <a:pPr>
              <a:buNone/>
            </a:pPr>
            <a:r>
              <a:rPr lang="en-US" sz="1600" dirty="0">
                <a:latin typeface="Aharoni" panose="02010803020104030203" pitchFamily="2" charset="-79"/>
                <a:cs typeface="Aharoni" panose="02010803020104030203" pitchFamily="2" charset="-79"/>
              </a:rPr>
              <a:t>As technology advances, there are several ways to improve and expand privacy-preserving machine learning.</a:t>
            </a:r>
          </a:p>
          <a:p>
            <a:pPr>
              <a:buNone/>
            </a:pPr>
            <a:endParaRPr lang="en-US" sz="1600" dirty="0">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sz="1600" dirty="0">
                <a:latin typeface="Abadi" panose="020B0604020104020204" pitchFamily="34" charset="0"/>
              </a:rPr>
              <a:t>Quantum cryptography could be integrated to provide even stronger security at the hardware level. This would make data breaches almost impossible, even from quantum computers.</a:t>
            </a:r>
          </a:p>
          <a:p>
            <a:pPr>
              <a:buNone/>
            </a:pPr>
            <a:endParaRPr lang="en-US" sz="16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Real-time PPML solutions can be implemented on edge devices like mobile phones and IoT sensors. This would enable instant processing without data leaving the user’s device.</a:t>
            </a:r>
          </a:p>
          <a:p>
            <a:pPr>
              <a:buNone/>
            </a:pPr>
            <a:endParaRPr lang="en-US" sz="16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Social media platforms can benefit from PPML by offering personalized experiences without invading user privacy. This would improve trust and engagement.</a:t>
            </a:r>
          </a:p>
          <a:p>
            <a:pPr>
              <a:buNone/>
            </a:pPr>
            <a:endParaRPr lang="en-US" sz="16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Lastly, these techniques can be extended to natural language processing (NLP) and computer vision, allowing privacy-safe applications in voice assistants, facial recognition, and healthcare imaging.</a:t>
            </a:r>
          </a:p>
        </p:txBody>
      </p:sp>
    </p:spTree>
    <p:extLst>
      <p:ext uri="{BB962C8B-B14F-4D97-AF65-F5344CB8AC3E}">
        <p14:creationId xmlns:p14="http://schemas.microsoft.com/office/powerpoint/2010/main" val="2071228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AA867D-E205-7159-FC15-1620969BA223}"/>
              </a:ext>
            </a:extLst>
          </p:cNvPr>
          <p:cNvSpPr txBox="1"/>
          <p:nvPr/>
        </p:nvSpPr>
        <p:spPr>
          <a:xfrm>
            <a:off x="875802" y="407732"/>
            <a:ext cx="4733924"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Conclusion </a:t>
            </a:r>
          </a:p>
        </p:txBody>
      </p:sp>
      <p:pic>
        <p:nvPicPr>
          <p:cNvPr id="5" name="Image 0" descr="preencoded.png">
            <a:extLst>
              <a:ext uri="{FF2B5EF4-FFF2-40B4-BE49-F238E27FC236}">
                <a16:creationId xmlns:a16="http://schemas.microsoft.com/office/drawing/2014/main" id="{F79A260A-802F-7656-E5AF-294ECEB41A7A}"/>
              </a:ext>
            </a:extLst>
          </p:cNvPr>
          <p:cNvPicPr>
            <a:picLocks noChangeAspect="1"/>
          </p:cNvPicPr>
          <p:nvPr/>
        </p:nvPicPr>
        <p:blipFill>
          <a:blip r:embed="rId2"/>
          <a:stretch>
            <a:fillRect/>
          </a:stretch>
        </p:blipFill>
        <p:spPr>
          <a:xfrm>
            <a:off x="7697164" y="1"/>
            <a:ext cx="4494835" cy="6881148"/>
          </a:xfrm>
          <a:prstGeom prst="rect">
            <a:avLst/>
          </a:prstGeom>
        </p:spPr>
      </p:pic>
      <p:sp>
        <p:nvSpPr>
          <p:cNvPr id="6" name="TextBox 5">
            <a:extLst>
              <a:ext uri="{FF2B5EF4-FFF2-40B4-BE49-F238E27FC236}">
                <a16:creationId xmlns:a16="http://schemas.microsoft.com/office/drawing/2014/main" id="{D8643DB5-31FD-34DB-D5BE-F96A04CAC19D}"/>
              </a:ext>
            </a:extLst>
          </p:cNvPr>
          <p:cNvSpPr txBox="1"/>
          <p:nvPr/>
        </p:nvSpPr>
        <p:spPr>
          <a:xfrm>
            <a:off x="514569" y="2292554"/>
            <a:ext cx="6627012" cy="2893100"/>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badi" panose="020B0604020104020204" pitchFamily="34" charset="0"/>
              </a:rPr>
              <a:t>Privacy-preserving machine learning secures sensitive data in AI systems and becomes increasingly important as data collection grows.</a:t>
            </a:r>
          </a:p>
          <a:p>
            <a:endParaRPr lang="en-US" sz="1400" dirty="0">
              <a:latin typeface="Abadi" panose="020B0604020104020204" pitchFamily="34" charset="0"/>
            </a:endParaRPr>
          </a:p>
          <a:p>
            <a:pPr marL="285750" indent="-285750">
              <a:buFont typeface="Arial" panose="020B0604020202020204" pitchFamily="34" charset="0"/>
              <a:buChar char="•"/>
            </a:pPr>
            <a:r>
              <a:rPr lang="en-US" sz="1400" dirty="0">
                <a:latin typeface="Abadi" panose="020B0604020104020204" pitchFamily="34" charset="0"/>
              </a:rPr>
              <a:t>The project highlights techniques like federated learning, differential privacy, and homomorphic encryption to protect privacy without reducing model performance.</a:t>
            </a:r>
          </a:p>
          <a:p>
            <a:endParaRPr lang="en-US" sz="1400" dirty="0">
              <a:latin typeface="Abadi" panose="020B0604020104020204" pitchFamily="34" charset="0"/>
            </a:endParaRPr>
          </a:p>
          <a:p>
            <a:pPr marL="285750" indent="-285750">
              <a:buFont typeface="Arial" panose="020B0604020202020204" pitchFamily="34" charset="0"/>
              <a:buChar char="•"/>
            </a:pPr>
            <a:r>
              <a:rPr lang="en-US" sz="1400" dirty="0">
                <a:latin typeface="Abadi" panose="020B0604020104020204" pitchFamily="34" charset="0"/>
              </a:rPr>
              <a:t>These approaches empower users to maintain control over their data, reduce risks of breaches, and build trust while supporting ethical AI practices.</a:t>
            </a:r>
          </a:p>
          <a:p>
            <a:endParaRPr lang="en-US" sz="1400" dirty="0">
              <a:latin typeface="Abadi" panose="020B0604020104020204" pitchFamily="34" charset="0"/>
            </a:endParaRPr>
          </a:p>
          <a:p>
            <a:pPr marL="285750" indent="-285750">
              <a:buFont typeface="Arial" panose="020B0604020202020204" pitchFamily="34" charset="0"/>
              <a:buChar char="•"/>
            </a:pPr>
            <a:r>
              <a:rPr lang="en-US" sz="1400" dirty="0">
                <a:latin typeface="Abadi" panose="020B0604020104020204" pitchFamily="34" charset="0"/>
              </a:rPr>
              <a:t>Implementing privacy-preserving methods sets a new standard for responsible AI development and ensures compliance with legal and regulatory requirements.</a:t>
            </a:r>
          </a:p>
          <a:p>
            <a:pPr marL="285750" indent="-285750">
              <a:buFont typeface="Arial" panose="020B0604020202020204" pitchFamily="34" charset="0"/>
              <a:buChar char="•"/>
            </a:pPr>
            <a:endParaRPr lang="en-IN" sz="1400" dirty="0">
              <a:latin typeface="Abadi" panose="020B0604020104020204" pitchFamily="34" charset="0"/>
            </a:endParaRPr>
          </a:p>
        </p:txBody>
      </p:sp>
    </p:spTree>
    <p:extLst>
      <p:ext uri="{BB962C8B-B14F-4D97-AF65-F5344CB8AC3E}">
        <p14:creationId xmlns:p14="http://schemas.microsoft.com/office/powerpoint/2010/main" val="239154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BD6EA5-2A19-54A0-27EF-B71FC48C243E}"/>
              </a:ext>
            </a:extLst>
          </p:cNvPr>
          <p:cNvSpPr txBox="1"/>
          <p:nvPr/>
        </p:nvSpPr>
        <p:spPr>
          <a:xfrm>
            <a:off x="3729038" y="356363"/>
            <a:ext cx="4733924" cy="76944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References</a:t>
            </a:r>
            <a:r>
              <a:rPr lang="en-IN" sz="4400" dirty="0">
                <a:solidFill>
                  <a:schemeClr val="accent5">
                    <a:lumMod val="60000"/>
                    <a:lumOff val="40000"/>
                  </a:schemeClr>
                </a:solidFill>
                <a:latin typeface="Aharoni" panose="02010803020104030203" pitchFamily="2" charset="-79"/>
                <a:cs typeface="Aharoni" panose="02010803020104030203" pitchFamily="2" charset="-79"/>
              </a:rPr>
              <a:t> </a:t>
            </a:r>
          </a:p>
        </p:txBody>
      </p:sp>
      <p:sp>
        <p:nvSpPr>
          <p:cNvPr id="6" name="TextBox 5">
            <a:extLst>
              <a:ext uri="{FF2B5EF4-FFF2-40B4-BE49-F238E27FC236}">
                <a16:creationId xmlns:a16="http://schemas.microsoft.com/office/drawing/2014/main" id="{CBE44A72-AAFC-9BE7-2A3C-22C1F526EDE2}"/>
              </a:ext>
            </a:extLst>
          </p:cNvPr>
          <p:cNvSpPr txBox="1"/>
          <p:nvPr/>
        </p:nvSpPr>
        <p:spPr>
          <a:xfrm>
            <a:off x="1365813" y="2067403"/>
            <a:ext cx="9942653" cy="3816429"/>
          </a:xfrm>
          <a:prstGeom prst="rect">
            <a:avLst/>
          </a:prstGeom>
          <a:noFill/>
        </p:spPr>
        <p:txBody>
          <a:bodyPr wrap="square">
            <a:spAutoFit/>
          </a:bodyPr>
          <a:lstStyle/>
          <a:p>
            <a:pPr>
              <a:buNone/>
            </a:pPr>
            <a:r>
              <a:rPr lang="en-US" sz="1400" dirty="0">
                <a:latin typeface="Abadi" panose="020B0604020104020204" pitchFamily="34" charset="0"/>
              </a:rPr>
              <a:t>[1] C. Dwork, "Differential Privacy: A Survey of Results," in </a:t>
            </a:r>
            <a:r>
              <a:rPr lang="en-US" sz="1400" i="1" dirty="0">
                <a:latin typeface="Abadi" panose="020B0604020104020204" pitchFamily="34" charset="0"/>
              </a:rPr>
              <a:t>Theory and Applications of Models of Computation</a:t>
            </a:r>
            <a:r>
              <a:rPr lang="en-US" sz="1400" dirty="0">
                <a:latin typeface="Abadi" panose="020B0604020104020204" pitchFamily="34" charset="0"/>
              </a:rPr>
              <a:t>, 2008.</a:t>
            </a:r>
          </a:p>
          <a:p>
            <a:pPr>
              <a:buNone/>
            </a:pPr>
            <a:endParaRPr lang="en-US" sz="1400" dirty="0">
              <a:latin typeface="Abadi" panose="020B0604020104020204" pitchFamily="34" charset="0"/>
            </a:endParaRPr>
          </a:p>
          <a:p>
            <a:pPr>
              <a:buNone/>
            </a:pPr>
            <a:r>
              <a:rPr lang="en-US" sz="1400" dirty="0">
                <a:latin typeface="Abadi" panose="020B0604020104020204" pitchFamily="34" charset="0"/>
              </a:rPr>
              <a:t>[2] C. Gentry, "Fully Homomorphic Encryption Using Ideal Lattices," in </a:t>
            </a:r>
            <a:r>
              <a:rPr lang="en-US" sz="1400" i="1" dirty="0">
                <a:latin typeface="Abadi" panose="020B0604020104020204" pitchFamily="34" charset="0"/>
              </a:rPr>
              <a:t>Proceedings of the 41st Annual ACM Symposium on Theory of Computing (STOC)</a:t>
            </a:r>
            <a:r>
              <a:rPr lang="en-US" sz="1400" dirty="0">
                <a:latin typeface="Abadi" panose="020B0604020104020204" pitchFamily="34" charset="0"/>
              </a:rPr>
              <a:t>, 2009.</a:t>
            </a:r>
          </a:p>
          <a:p>
            <a:pPr>
              <a:buNone/>
            </a:pPr>
            <a:endParaRPr lang="en-US" sz="1400" dirty="0">
              <a:latin typeface="Abadi" panose="020B0604020104020204" pitchFamily="34" charset="0"/>
            </a:endParaRPr>
          </a:p>
          <a:p>
            <a:pPr>
              <a:buNone/>
            </a:pPr>
            <a:r>
              <a:rPr lang="en-US" sz="1400" dirty="0">
                <a:latin typeface="Abadi" panose="020B0604020104020204" pitchFamily="34" charset="0"/>
              </a:rPr>
              <a:t>[3] B. McMahan and D. Ramage, "Federated Learning: Collaborative Machine Learning without Centralized Training Data," in </a:t>
            </a:r>
            <a:r>
              <a:rPr lang="en-US" sz="1400" i="1" dirty="0">
                <a:latin typeface="Abadi" panose="020B0604020104020204" pitchFamily="34" charset="0"/>
              </a:rPr>
              <a:t>Google AI Blog</a:t>
            </a:r>
            <a:r>
              <a:rPr lang="en-US" sz="1400" dirty="0">
                <a:latin typeface="Abadi" panose="020B0604020104020204" pitchFamily="34" charset="0"/>
              </a:rPr>
              <a:t>, 2017.</a:t>
            </a:r>
          </a:p>
          <a:p>
            <a:pPr>
              <a:buNone/>
            </a:pPr>
            <a:endParaRPr lang="en-US" sz="1400" dirty="0">
              <a:latin typeface="Abadi" panose="020B0604020104020204" pitchFamily="34" charset="0"/>
            </a:endParaRPr>
          </a:p>
          <a:p>
            <a:pPr>
              <a:buNone/>
            </a:pPr>
            <a:r>
              <a:rPr lang="en-US" sz="1400" dirty="0">
                <a:latin typeface="Abadi" panose="020B0604020104020204" pitchFamily="34" charset="0"/>
              </a:rPr>
              <a:t>[4] A. Shokri and V. Shmatikov, "Privacy-Preserving Deep Learning," in </a:t>
            </a:r>
            <a:r>
              <a:rPr lang="en-US" sz="1400" i="1" dirty="0">
                <a:latin typeface="Abadi" panose="020B0604020104020204" pitchFamily="34" charset="0"/>
              </a:rPr>
              <a:t>Proceedings of the 22nd ACM SIGSAC Conference on Computer and Communications Security (CCS)</a:t>
            </a:r>
            <a:r>
              <a:rPr lang="en-US" sz="1400" dirty="0">
                <a:latin typeface="Abadi" panose="020B0604020104020204" pitchFamily="34" charset="0"/>
              </a:rPr>
              <a:t>, 2015.</a:t>
            </a:r>
          </a:p>
          <a:p>
            <a:pPr>
              <a:buNone/>
            </a:pPr>
            <a:endParaRPr lang="en-US" sz="1400" dirty="0">
              <a:latin typeface="Abadi" panose="020B0604020104020204" pitchFamily="34" charset="0"/>
            </a:endParaRPr>
          </a:p>
          <a:p>
            <a:pPr>
              <a:buNone/>
            </a:pPr>
            <a:r>
              <a:rPr lang="en-US" sz="1400" dirty="0">
                <a:latin typeface="Abadi" panose="020B0604020104020204" pitchFamily="34" charset="0"/>
              </a:rPr>
              <a:t>[5] Y. Lindell and B. Pinkas, "Secure Multiparty Computation for Privacy-Preserving Data Mining," in </a:t>
            </a:r>
            <a:r>
              <a:rPr lang="en-US" sz="1400" i="1" dirty="0">
                <a:latin typeface="Abadi" panose="020B0604020104020204" pitchFamily="34" charset="0"/>
              </a:rPr>
              <a:t>Journal of Privacy and Confidentiality</a:t>
            </a:r>
            <a:r>
              <a:rPr lang="en-US" sz="1400" dirty="0">
                <a:latin typeface="Abadi" panose="020B0604020104020204" pitchFamily="34" charset="0"/>
              </a:rPr>
              <a:t>, 2009.</a:t>
            </a:r>
          </a:p>
          <a:p>
            <a:pPr>
              <a:buNone/>
            </a:pPr>
            <a:endParaRPr lang="en-US" sz="1400" dirty="0">
              <a:latin typeface="Abadi" panose="020B0604020104020204" pitchFamily="34" charset="0"/>
            </a:endParaRPr>
          </a:p>
          <a:p>
            <a:r>
              <a:rPr lang="en-US" sz="1400" dirty="0">
                <a:latin typeface="Abadi" panose="020B0604020104020204" pitchFamily="34" charset="0"/>
              </a:rPr>
              <a:t>[6] R. Shokri et al., "Membership Inference Attacks Against Machine Learning Models," in </a:t>
            </a:r>
            <a:r>
              <a:rPr lang="en-US" sz="1400" i="1" dirty="0">
                <a:latin typeface="Abadi" panose="020B0604020104020204" pitchFamily="34" charset="0"/>
              </a:rPr>
              <a:t>IEEE Symposium on Security and Privacy (SP)</a:t>
            </a:r>
            <a:r>
              <a:rPr lang="en-US" sz="1400" dirty="0">
                <a:latin typeface="Abadi" panose="020B0604020104020204" pitchFamily="34" charset="0"/>
              </a:rPr>
              <a:t>, 2017.</a:t>
            </a:r>
          </a:p>
          <a:p>
            <a:endParaRPr lang="en-US" dirty="0"/>
          </a:p>
        </p:txBody>
      </p:sp>
    </p:spTree>
    <p:extLst>
      <p:ext uri="{BB962C8B-B14F-4D97-AF65-F5344CB8AC3E}">
        <p14:creationId xmlns:p14="http://schemas.microsoft.com/office/powerpoint/2010/main" val="1719548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EA0257-4EF9-5C56-CA33-A8D1A2C6B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0" y="-2667001"/>
            <a:ext cx="6858000" cy="12192000"/>
          </a:xfrm>
          <a:prstGeom prst="rect">
            <a:avLst/>
          </a:prstGeom>
        </p:spPr>
      </p:pic>
      <p:sp>
        <p:nvSpPr>
          <p:cNvPr id="6" name="TextBox 5">
            <a:extLst>
              <a:ext uri="{FF2B5EF4-FFF2-40B4-BE49-F238E27FC236}">
                <a16:creationId xmlns:a16="http://schemas.microsoft.com/office/drawing/2014/main" id="{E03D8808-CF39-2B0F-EFA0-9C8872353113}"/>
              </a:ext>
            </a:extLst>
          </p:cNvPr>
          <p:cNvSpPr txBox="1"/>
          <p:nvPr/>
        </p:nvSpPr>
        <p:spPr>
          <a:xfrm>
            <a:off x="1437189" y="2644168"/>
            <a:ext cx="9317620" cy="1569660"/>
          </a:xfrm>
          <a:prstGeom prst="rect">
            <a:avLst/>
          </a:prstGeom>
          <a:noFill/>
          <a:effectLst>
            <a:glow rad="63500">
              <a:schemeClr val="accent5">
                <a:satMod val="175000"/>
                <a:alpha val="40000"/>
              </a:schemeClr>
            </a:glow>
            <a:outerShdw blurRad="63500" sx="102000" sy="102000" algn="ctr" rotWithShape="0">
              <a:prstClr val="black">
                <a:alpha val="40000"/>
              </a:prstClr>
            </a:outerShdw>
            <a:reflection blurRad="6350" stA="50000" endA="300" endPos="90000" dir="5400000" sy="-100000" algn="bl" rotWithShape="0"/>
            <a:softEdge rad="241300"/>
          </a:effectLst>
        </p:spPr>
        <p:txBody>
          <a:bodyPr wrap="square" rtlCol="0">
            <a:spAutoFit/>
          </a:bodyPr>
          <a:lstStyle/>
          <a:p>
            <a:pPr algn="ctr"/>
            <a:r>
              <a:rPr lang="en-IN" sz="9600" dirty="0">
                <a:solidFill>
                  <a:srgbClr val="B1E4F0"/>
                </a:solidFill>
                <a:effectLst>
                  <a:outerShdw blurRad="38100" dist="38100" dir="2700000" algn="tl">
                    <a:srgbClr val="000000">
                      <a:alpha val="43137"/>
                    </a:srgbClr>
                  </a:outerShdw>
                </a:effectLst>
                <a:latin typeface="Arial Black" panose="020B0A04020102020204" pitchFamily="34" charset="0"/>
              </a:rPr>
              <a:t>THANK YOU</a:t>
            </a:r>
          </a:p>
        </p:txBody>
      </p:sp>
    </p:spTree>
    <p:extLst>
      <p:ext uri="{BB962C8B-B14F-4D97-AF65-F5344CB8AC3E}">
        <p14:creationId xmlns:p14="http://schemas.microsoft.com/office/powerpoint/2010/main" val="4179729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B7C6F49-31A3-35C3-E680-C1396EA78D4A}"/>
              </a:ext>
            </a:extLst>
          </p:cNvPr>
          <p:cNvPicPr>
            <a:picLocks noChangeAspect="1"/>
          </p:cNvPicPr>
          <p:nvPr/>
        </p:nvPicPr>
        <p:blipFill>
          <a:blip r:embed="rId2"/>
          <a:stretch>
            <a:fillRect/>
          </a:stretch>
        </p:blipFill>
        <p:spPr>
          <a:xfrm>
            <a:off x="7589520" y="0"/>
            <a:ext cx="4602480" cy="6858000"/>
          </a:xfrm>
          <a:prstGeom prst="rect">
            <a:avLst/>
          </a:prstGeom>
        </p:spPr>
      </p:pic>
      <p:sp>
        <p:nvSpPr>
          <p:cNvPr id="6" name="TextBox 5">
            <a:extLst>
              <a:ext uri="{FF2B5EF4-FFF2-40B4-BE49-F238E27FC236}">
                <a16:creationId xmlns:a16="http://schemas.microsoft.com/office/drawing/2014/main" id="{7F00377F-B19D-4BAF-D047-2CB0B5254BCB}"/>
              </a:ext>
            </a:extLst>
          </p:cNvPr>
          <p:cNvSpPr txBox="1"/>
          <p:nvPr/>
        </p:nvSpPr>
        <p:spPr>
          <a:xfrm>
            <a:off x="303835" y="2529084"/>
            <a:ext cx="7112065"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Abadi" panose="020B0604020104020204" pitchFamily="34" charset="0"/>
              </a:rPr>
              <a:t>With the rise of AI, protecting sensitive data such as health and financial records has become a priority. </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Traditional ML often aggregates data centrally, posing privacy risks. </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PPML addresses these risks by enabling data-driven insights without compromising individual privacy.</a:t>
            </a:r>
          </a:p>
          <a:p>
            <a:r>
              <a:rPr lang="en-US" dirty="0">
                <a:latin typeface="Abadi" panose="020B0604020104020204" pitchFamily="34" charset="0"/>
              </a:rPr>
              <a:t> </a:t>
            </a:r>
          </a:p>
          <a:p>
            <a:pPr marL="285750" indent="-285750">
              <a:buFont typeface="Arial" panose="020B0604020202020204" pitchFamily="34" charset="0"/>
              <a:buChar char="•"/>
            </a:pPr>
            <a:r>
              <a:rPr lang="en-US" dirty="0">
                <a:latin typeface="Abadi" panose="020B0604020104020204" pitchFamily="34" charset="0"/>
              </a:rPr>
              <a:t>This presentation introduces core PPML techniques and their applications in real-world scenarios.</a:t>
            </a:r>
          </a:p>
        </p:txBody>
      </p:sp>
      <p:sp>
        <p:nvSpPr>
          <p:cNvPr id="7" name="TextBox 6">
            <a:extLst>
              <a:ext uri="{FF2B5EF4-FFF2-40B4-BE49-F238E27FC236}">
                <a16:creationId xmlns:a16="http://schemas.microsoft.com/office/drawing/2014/main" id="{87F8B301-FAB3-53AB-A17E-1A647360BEA9}"/>
              </a:ext>
            </a:extLst>
          </p:cNvPr>
          <p:cNvSpPr txBox="1"/>
          <p:nvPr/>
        </p:nvSpPr>
        <p:spPr>
          <a:xfrm>
            <a:off x="1539230" y="583693"/>
            <a:ext cx="3805646"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INTRODUCTION</a:t>
            </a:r>
          </a:p>
        </p:txBody>
      </p:sp>
    </p:spTree>
    <p:extLst>
      <p:ext uri="{BB962C8B-B14F-4D97-AF65-F5344CB8AC3E}">
        <p14:creationId xmlns:p14="http://schemas.microsoft.com/office/powerpoint/2010/main" val="23367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00B9F0-1A27-59CC-0825-41331EDC56FD}"/>
              </a:ext>
            </a:extLst>
          </p:cNvPr>
          <p:cNvSpPr txBox="1"/>
          <p:nvPr/>
        </p:nvSpPr>
        <p:spPr>
          <a:xfrm>
            <a:off x="922988" y="472279"/>
            <a:ext cx="5622587"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Existing System</a:t>
            </a:r>
          </a:p>
        </p:txBody>
      </p:sp>
      <p:sp>
        <p:nvSpPr>
          <p:cNvPr id="6" name="TextBox 5">
            <a:extLst>
              <a:ext uri="{FF2B5EF4-FFF2-40B4-BE49-F238E27FC236}">
                <a16:creationId xmlns:a16="http://schemas.microsoft.com/office/drawing/2014/main" id="{A425888D-EBF7-4FE2-E9AE-E2EB2E56776E}"/>
              </a:ext>
            </a:extLst>
          </p:cNvPr>
          <p:cNvSpPr txBox="1"/>
          <p:nvPr/>
        </p:nvSpPr>
        <p:spPr>
          <a:xfrm>
            <a:off x="211237" y="1785985"/>
            <a:ext cx="7316165" cy="3077766"/>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badi" panose="020B0604020104020204" pitchFamily="34" charset="0"/>
              </a:rPr>
              <a:t>In traditional machine learning systems, data is collected from various sources and stored centrally on a server for model training.</a:t>
            </a:r>
          </a:p>
          <a:p>
            <a:endParaRPr lang="en-US" sz="16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While this approach is effective for performance, it introduces significant privacy and security risks, especially when sensitive data like health records, financial information, or personal identifiers is involved.</a:t>
            </a:r>
          </a:p>
          <a:p>
            <a:endParaRPr lang="en-US" sz="16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Users have limited control over their data, and existing models are vulnerable to leaks and attacks. These issues highlight the need for better solutions like Privacy-Preserving Machine Learning (PPML), which protects data without compromising performance.</a:t>
            </a:r>
          </a:p>
          <a:p>
            <a:pPr marL="285750" indent="-285750">
              <a:buFont typeface="Arial" panose="020B0604020202020204" pitchFamily="34" charset="0"/>
              <a:buChar char="•"/>
            </a:pPr>
            <a:endParaRPr lang="en-IN" dirty="0">
              <a:latin typeface="Abadi" panose="020B0604020104020204" pitchFamily="34" charset="0"/>
            </a:endParaRPr>
          </a:p>
        </p:txBody>
      </p:sp>
      <p:pic>
        <p:nvPicPr>
          <p:cNvPr id="7" name="Image 0" descr="preencoded.png">
            <a:extLst>
              <a:ext uri="{FF2B5EF4-FFF2-40B4-BE49-F238E27FC236}">
                <a16:creationId xmlns:a16="http://schemas.microsoft.com/office/drawing/2014/main" id="{7A6D5C3C-334F-4BCA-2D71-BE8EF3209FAA}"/>
              </a:ext>
            </a:extLst>
          </p:cNvPr>
          <p:cNvPicPr>
            <a:picLocks noChangeAspect="1"/>
          </p:cNvPicPr>
          <p:nvPr/>
        </p:nvPicPr>
        <p:blipFill>
          <a:blip r:embed="rId2"/>
          <a:stretch>
            <a:fillRect/>
          </a:stretch>
        </p:blipFill>
        <p:spPr>
          <a:xfrm>
            <a:off x="7828345" y="0"/>
            <a:ext cx="4363655" cy="6858000"/>
          </a:xfrm>
          <a:prstGeom prst="rect">
            <a:avLst/>
          </a:prstGeom>
        </p:spPr>
      </p:pic>
      <p:sp>
        <p:nvSpPr>
          <p:cNvPr id="8" name="TextBox 7">
            <a:extLst>
              <a:ext uri="{FF2B5EF4-FFF2-40B4-BE49-F238E27FC236}">
                <a16:creationId xmlns:a16="http://schemas.microsoft.com/office/drawing/2014/main" id="{BCE44AB0-87EA-8E6F-FCBB-CAD7636A1A6F}"/>
              </a:ext>
            </a:extLst>
          </p:cNvPr>
          <p:cNvSpPr txBox="1"/>
          <p:nvPr/>
        </p:nvSpPr>
        <p:spPr>
          <a:xfrm>
            <a:off x="211237" y="5157818"/>
            <a:ext cx="2592729" cy="379451"/>
          </a:xfrm>
          <a:prstGeom prst="rect">
            <a:avLst/>
          </a:prstGeom>
          <a:noFill/>
        </p:spPr>
        <p:txBody>
          <a:bodyPr wrap="square" rtlCol="0">
            <a:spAutoFit/>
          </a:bodyPr>
          <a:lstStyle/>
          <a:p>
            <a:r>
              <a:rPr lang="en-IN" dirty="0">
                <a:solidFill>
                  <a:schemeClr val="accent6">
                    <a:lumMod val="75000"/>
                  </a:schemeClr>
                </a:solidFill>
                <a:latin typeface="Aharoni" panose="02010803020104030203" pitchFamily="2" charset="-79"/>
                <a:cs typeface="Aharoni" panose="02010803020104030203" pitchFamily="2" charset="-79"/>
              </a:rPr>
              <a:t>Advantages :</a:t>
            </a:r>
          </a:p>
        </p:txBody>
      </p:sp>
      <p:sp>
        <p:nvSpPr>
          <p:cNvPr id="10" name="TextBox 9">
            <a:extLst>
              <a:ext uri="{FF2B5EF4-FFF2-40B4-BE49-F238E27FC236}">
                <a16:creationId xmlns:a16="http://schemas.microsoft.com/office/drawing/2014/main" id="{DF5F5CC5-AE61-7A42-B9BA-9B8A7974E277}"/>
              </a:ext>
            </a:extLst>
          </p:cNvPr>
          <p:cNvSpPr txBox="1"/>
          <p:nvPr/>
        </p:nvSpPr>
        <p:spPr>
          <a:xfrm>
            <a:off x="687246" y="5531126"/>
            <a:ext cx="3399490" cy="584775"/>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badi" panose="020B0604020104020204" pitchFamily="34" charset="0"/>
              </a:rPr>
              <a:t>High accuracy and performance</a:t>
            </a:r>
          </a:p>
          <a:p>
            <a:pPr marL="285750" indent="-285750">
              <a:buFont typeface="Arial" panose="020B0604020202020204" pitchFamily="34" charset="0"/>
              <a:buChar char="•"/>
            </a:pPr>
            <a:r>
              <a:rPr lang="en-US" sz="1600" dirty="0">
                <a:latin typeface="Abadi" panose="020B0604020104020204" pitchFamily="34" charset="0"/>
              </a:rPr>
              <a:t>Simplified data integration</a:t>
            </a:r>
          </a:p>
        </p:txBody>
      </p:sp>
    </p:spTree>
    <p:extLst>
      <p:ext uri="{BB962C8B-B14F-4D97-AF65-F5344CB8AC3E}">
        <p14:creationId xmlns:p14="http://schemas.microsoft.com/office/powerpoint/2010/main" val="370730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139970-57E3-1945-BE01-68381A2F9B71}"/>
              </a:ext>
            </a:extLst>
          </p:cNvPr>
          <p:cNvSpPr txBox="1"/>
          <p:nvPr/>
        </p:nvSpPr>
        <p:spPr>
          <a:xfrm>
            <a:off x="3633876" y="185675"/>
            <a:ext cx="4924248" cy="646331"/>
          </a:xfrm>
          <a:prstGeom prst="rect">
            <a:avLst/>
          </a:prstGeom>
          <a:noFill/>
        </p:spPr>
        <p:txBody>
          <a:bodyPr wrap="square" rtlCol="0">
            <a:spAutoFit/>
          </a:bodyPr>
          <a:lstStyle/>
          <a:p>
            <a:pPr algn="ctr"/>
            <a:r>
              <a:rPr lang="en-IN" sz="3600" b="1" dirty="0">
                <a:solidFill>
                  <a:schemeClr val="accent6">
                    <a:lumMod val="75000"/>
                  </a:schemeClr>
                </a:solidFill>
                <a:latin typeface="Aharoni" panose="02010803020104030203" pitchFamily="2" charset="-79"/>
                <a:cs typeface="Aharoni" panose="02010803020104030203" pitchFamily="2" charset="-79"/>
              </a:rPr>
              <a:t>Process Include:</a:t>
            </a:r>
          </a:p>
        </p:txBody>
      </p:sp>
      <p:pic>
        <p:nvPicPr>
          <p:cNvPr id="6" name="Picture 5">
            <a:extLst>
              <a:ext uri="{FF2B5EF4-FFF2-40B4-BE49-F238E27FC236}">
                <a16:creationId xmlns:a16="http://schemas.microsoft.com/office/drawing/2014/main" id="{3CAE0D12-24A2-B885-CBC3-04441292B11A}"/>
              </a:ext>
            </a:extLst>
          </p:cNvPr>
          <p:cNvPicPr>
            <a:picLocks noChangeAspect="1"/>
          </p:cNvPicPr>
          <p:nvPr/>
        </p:nvPicPr>
        <p:blipFill>
          <a:blip r:embed="rId2"/>
          <a:srcRect l="4225" r="6479"/>
          <a:stretch/>
        </p:blipFill>
        <p:spPr>
          <a:xfrm>
            <a:off x="8558124" y="1700162"/>
            <a:ext cx="3471846" cy="3888023"/>
          </a:xfrm>
          <a:prstGeom prst="rect">
            <a:avLst/>
          </a:prstGeom>
        </p:spPr>
      </p:pic>
      <p:sp>
        <p:nvSpPr>
          <p:cNvPr id="7" name="Shape 1">
            <a:extLst>
              <a:ext uri="{FF2B5EF4-FFF2-40B4-BE49-F238E27FC236}">
                <a16:creationId xmlns:a16="http://schemas.microsoft.com/office/drawing/2014/main" id="{04B33F3F-7030-D23F-AD8C-D3D7775F3C0A}"/>
              </a:ext>
            </a:extLst>
          </p:cNvPr>
          <p:cNvSpPr/>
          <p:nvPr/>
        </p:nvSpPr>
        <p:spPr>
          <a:xfrm>
            <a:off x="316708" y="2286346"/>
            <a:ext cx="304800" cy="338554"/>
          </a:xfrm>
          <a:prstGeom prst="roundRect">
            <a:avLst>
              <a:gd name="adj" fmla="val 18669"/>
            </a:avLst>
          </a:prstGeom>
          <a:solidFill>
            <a:srgbClr val="E1E1EA"/>
          </a:solidFill>
          <a:ln w="7620">
            <a:solidFill>
              <a:srgbClr val="C7C7D0"/>
            </a:solidFill>
            <a:prstDash val="solid"/>
          </a:ln>
        </p:spPr>
      </p:sp>
      <p:sp>
        <p:nvSpPr>
          <p:cNvPr id="8" name="Shape 1">
            <a:extLst>
              <a:ext uri="{FF2B5EF4-FFF2-40B4-BE49-F238E27FC236}">
                <a16:creationId xmlns:a16="http://schemas.microsoft.com/office/drawing/2014/main" id="{97079AC8-ABC1-0D80-3675-94E72878BDC8}"/>
              </a:ext>
            </a:extLst>
          </p:cNvPr>
          <p:cNvSpPr/>
          <p:nvPr/>
        </p:nvSpPr>
        <p:spPr>
          <a:xfrm>
            <a:off x="252016" y="4490427"/>
            <a:ext cx="304800" cy="338554"/>
          </a:xfrm>
          <a:prstGeom prst="roundRect">
            <a:avLst>
              <a:gd name="adj" fmla="val 18669"/>
            </a:avLst>
          </a:prstGeom>
          <a:solidFill>
            <a:srgbClr val="E1E1EA"/>
          </a:solidFill>
          <a:ln w="7620">
            <a:solidFill>
              <a:srgbClr val="C7C7D0"/>
            </a:solidFill>
            <a:prstDash val="solid"/>
          </a:ln>
        </p:spPr>
      </p:sp>
      <p:sp>
        <p:nvSpPr>
          <p:cNvPr id="10" name="Shape 1">
            <a:extLst>
              <a:ext uri="{FF2B5EF4-FFF2-40B4-BE49-F238E27FC236}">
                <a16:creationId xmlns:a16="http://schemas.microsoft.com/office/drawing/2014/main" id="{E4A71AEB-9491-5C36-E4DC-20983514A638}"/>
              </a:ext>
            </a:extLst>
          </p:cNvPr>
          <p:cNvSpPr/>
          <p:nvPr/>
        </p:nvSpPr>
        <p:spPr>
          <a:xfrm>
            <a:off x="4265263" y="2297361"/>
            <a:ext cx="304800" cy="338554"/>
          </a:xfrm>
          <a:prstGeom prst="roundRect">
            <a:avLst>
              <a:gd name="adj" fmla="val 18669"/>
            </a:avLst>
          </a:prstGeom>
          <a:solidFill>
            <a:srgbClr val="E1E1EA"/>
          </a:solidFill>
          <a:ln w="7620">
            <a:solidFill>
              <a:srgbClr val="C7C7D0"/>
            </a:solidFill>
            <a:prstDash val="solid"/>
          </a:ln>
        </p:spPr>
      </p:sp>
      <p:sp>
        <p:nvSpPr>
          <p:cNvPr id="11" name="Shape 1">
            <a:extLst>
              <a:ext uri="{FF2B5EF4-FFF2-40B4-BE49-F238E27FC236}">
                <a16:creationId xmlns:a16="http://schemas.microsoft.com/office/drawing/2014/main" id="{F28D986E-868C-215E-2868-E1F50570A915}"/>
              </a:ext>
            </a:extLst>
          </p:cNvPr>
          <p:cNvSpPr/>
          <p:nvPr/>
        </p:nvSpPr>
        <p:spPr>
          <a:xfrm>
            <a:off x="4265263" y="4490427"/>
            <a:ext cx="304800" cy="338554"/>
          </a:xfrm>
          <a:prstGeom prst="roundRect">
            <a:avLst>
              <a:gd name="adj" fmla="val 18669"/>
            </a:avLst>
          </a:prstGeom>
          <a:solidFill>
            <a:srgbClr val="E1E1EA"/>
          </a:solidFill>
          <a:ln w="7620">
            <a:solidFill>
              <a:srgbClr val="C7C7D0"/>
            </a:solidFill>
            <a:prstDash val="solid"/>
          </a:ln>
        </p:spPr>
      </p:sp>
      <p:sp>
        <p:nvSpPr>
          <p:cNvPr id="13" name="TextBox 12">
            <a:extLst>
              <a:ext uri="{FF2B5EF4-FFF2-40B4-BE49-F238E27FC236}">
                <a16:creationId xmlns:a16="http://schemas.microsoft.com/office/drawing/2014/main" id="{DA326417-66E7-98B5-26DE-F6199E02ACFE}"/>
              </a:ext>
            </a:extLst>
          </p:cNvPr>
          <p:cNvSpPr txBox="1"/>
          <p:nvPr/>
        </p:nvSpPr>
        <p:spPr>
          <a:xfrm>
            <a:off x="656531" y="2197624"/>
            <a:ext cx="3602896" cy="1446550"/>
          </a:xfrm>
          <a:prstGeom prst="rect">
            <a:avLst/>
          </a:prstGeom>
          <a:noFill/>
        </p:spPr>
        <p:txBody>
          <a:bodyPr wrap="square">
            <a:spAutoFit/>
          </a:bodyPr>
          <a:lstStyle/>
          <a:p>
            <a:pPr>
              <a:buNone/>
            </a:pPr>
            <a:r>
              <a:rPr lang="en-US" b="1" dirty="0"/>
              <a:t>Data Collection:</a:t>
            </a:r>
            <a:endParaRPr lang="en-US" dirty="0"/>
          </a:p>
          <a:p>
            <a:pPr marL="285750" indent="-285750">
              <a:buFont typeface="Arial" panose="020B0604020202020204" pitchFamily="34" charset="0"/>
              <a:buChar char="•"/>
            </a:pPr>
            <a:r>
              <a:rPr lang="en-US" sz="1400" dirty="0">
                <a:latin typeface="Abadi" panose="020B0604020104020204" pitchFamily="34" charset="0"/>
              </a:rPr>
              <a:t>Data is gathered from multiple users or devices (e.g., mobile phones, sensors, websites).</a:t>
            </a:r>
          </a:p>
          <a:p>
            <a:pPr marL="285750" indent="-285750">
              <a:buFont typeface="Arial" panose="020B0604020202020204" pitchFamily="34" charset="0"/>
              <a:buChar char="•"/>
            </a:pPr>
            <a:r>
              <a:rPr lang="en-US" sz="1400" dirty="0">
                <a:latin typeface="Abadi" panose="020B0604020104020204" pitchFamily="34" charset="0"/>
              </a:rPr>
              <a:t>This data often includes personal or sensitive information.</a:t>
            </a:r>
          </a:p>
        </p:txBody>
      </p:sp>
      <p:sp>
        <p:nvSpPr>
          <p:cNvPr id="15" name="TextBox 14">
            <a:extLst>
              <a:ext uri="{FF2B5EF4-FFF2-40B4-BE49-F238E27FC236}">
                <a16:creationId xmlns:a16="http://schemas.microsoft.com/office/drawing/2014/main" id="{2C168A4E-60E6-365B-D6CD-8A26842CD022}"/>
              </a:ext>
            </a:extLst>
          </p:cNvPr>
          <p:cNvSpPr txBox="1"/>
          <p:nvPr/>
        </p:nvSpPr>
        <p:spPr>
          <a:xfrm>
            <a:off x="629808" y="4402377"/>
            <a:ext cx="3602895" cy="1231106"/>
          </a:xfrm>
          <a:prstGeom prst="rect">
            <a:avLst/>
          </a:prstGeom>
          <a:noFill/>
        </p:spPr>
        <p:txBody>
          <a:bodyPr wrap="square">
            <a:spAutoFit/>
          </a:bodyPr>
          <a:lstStyle/>
          <a:p>
            <a:pPr>
              <a:buNone/>
            </a:pPr>
            <a:r>
              <a:rPr lang="en-US" b="1" dirty="0"/>
              <a:t>Centralized Storage:</a:t>
            </a:r>
            <a:endParaRPr lang="en-US" dirty="0"/>
          </a:p>
          <a:p>
            <a:pPr marL="285750" indent="-285750">
              <a:buFont typeface="Arial" panose="020B0604020202020204" pitchFamily="34" charset="0"/>
              <a:buChar char="•"/>
            </a:pPr>
            <a:r>
              <a:rPr lang="en-US" sz="1400" dirty="0">
                <a:latin typeface="Abadi" panose="020B0604020104020204" pitchFamily="34" charset="0"/>
              </a:rPr>
              <a:t>All collected data is sent to a central server.</a:t>
            </a:r>
          </a:p>
          <a:p>
            <a:pPr marL="285750" indent="-285750">
              <a:buFont typeface="Arial" panose="020B0604020202020204" pitchFamily="34" charset="0"/>
              <a:buChar char="•"/>
            </a:pPr>
            <a:r>
              <a:rPr lang="en-US" sz="1400" dirty="0">
                <a:latin typeface="Abadi" panose="020B0604020104020204" pitchFamily="34" charset="0"/>
              </a:rPr>
              <a:t>The server stores and organizes this data for analysis and training.</a:t>
            </a:r>
          </a:p>
        </p:txBody>
      </p:sp>
      <p:sp>
        <p:nvSpPr>
          <p:cNvPr id="17" name="TextBox 16">
            <a:extLst>
              <a:ext uri="{FF2B5EF4-FFF2-40B4-BE49-F238E27FC236}">
                <a16:creationId xmlns:a16="http://schemas.microsoft.com/office/drawing/2014/main" id="{6DEAA7DC-2506-3AC8-8013-661F9DEDCCBE}"/>
              </a:ext>
            </a:extLst>
          </p:cNvPr>
          <p:cNvSpPr txBox="1"/>
          <p:nvPr/>
        </p:nvSpPr>
        <p:spPr>
          <a:xfrm>
            <a:off x="4640198" y="2197624"/>
            <a:ext cx="3602895" cy="1446550"/>
          </a:xfrm>
          <a:prstGeom prst="rect">
            <a:avLst/>
          </a:prstGeom>
          <a:noFill/>
        </p:spPr>
        <p:txBody>
          <a:bodyPr wrap="square">
            <a:spAutoFit/>
          </a:bodyPr>
          <a:lstStyle/>
          <a:p>
            <a:pPr>
              <a:buNone/>
            </a:pPr>
            <a:r>
              <a:rPr lang="en-US" b="1" dirty="0"/>
              <a:t>Model Training:</a:t>
            </a:r>
            <a:endParaRPr lang="en-US" dirty="0"/>
          </a:p>
          <a:p>
            <a:pPr marL="285750" indent="-285750">
              <a:buFont typeface="Arial" panose="020B0604020202020204" pitchFamily="34" charset="0"/>
              <a:buChar char="•"/>
            </a:pPr>
            <a:r>
              <a:rPr lang="en-US" sz="1400" dirty="0">
                <a:latin typeface="Abadi" panose="020B0604020104020204" pitchFamily="34" charset="0"/>
              </a:rPr>
              <a:t>Machine learning models are trained using the data stored on the central server.</a:t>
            </a:r>
          </a:p>
          <a:p>
            <a:pPr marL="285750" indent="-285750">
              <a:buFont typeface="Arial" panose="020B0604020202020204" pitchFamily="34" charset="0"/>
              <a:buChar char="•"/>
            </a:pPr>
            <a:r>
              <a:rPr lang="en-US" sz="1400" dirty="0">
                <a:latin typeface="Abadi" panose="020B0604020104020204" pitchFamily="34" charset="0"/>
              </a:rPr>
              <a:t>The entire dataset is accessible in one place for model optimization.</a:t>
            </a:r>
          </a:p>
        </p:txBody>
      </p:sp>
      <p:sp>
        <p:nvSpPr>
          <p:cNvPr id="24" name="TextBox 23">
            <a:extLst>
              <a:ext uri="{FF2B5EF4-FFF2-40B4-BE49-F238E27FC236}">
                <a16:creationId xmlns:a16="http://schemas.microsoft.com/office/drawing/2014/main" id="{6543D8F1-C5AA-A42A-5B14-9FB2F0B979CE}"/>
              </a:ext>
            </a:extLst>
          </p:cNvPr>
          <p:cNvSpPr txBox="1"/>
          <p:nvPr/>
        </p:nvSpPr>
        <p:spPr>
          <a:xfrm>
            <a:off x="4635509" y="4407683"/>
            <a:ext cx="3602895" cy="1231106"/>
          </a:xfrm>
          <a:prstGeom prst="rect">
            <a:avLst/>
          </a:prstGeom>
          <a:noFill/>
        </p:spPr>
        <p:txBody>
          <a:bodyPr wrap="square">
            <a:spAutoFit/>
          </a:bodyPr>
          <a:lstStyle/>
          <a:p>
            <a:pPr>
              <a:buNone/>
            </a:pPr>
            <a:r>
              <a:rPr lang="en-US" b="1" dirty="0"/>
              <a:t>Deployment &amp; Inference:</a:t>
            </a:r>
            <a:endParaRPr lang="en-US" dirty="0"/>
          </a:p>
          <a:p>
            <a:pPr marL="285750" indent="-285750">
              <a:buFont typeface="Arial" panose="020B0604020202020204" pitchFamily="34" charset="0"/>
              <a:buChar char="•"/>
            </a:pPr>
            <a:r>
              <a:rPr lang="en-US" sz="1400" dirty="0">
                <a:latin typeface="Abadi" panose="020B0604020104020204" pitchFamily="34" charset="0"/>
              </a:rPr>
              <a:t>The trained AI model is used to make predictions or decisions.</a:t>
            </a:r>
          </a:p>
          <a:p>
            <a:pPr marL="285750" indent="-285750">
              <a:buFont typeface="Arial" panose="020B0604020202020204" pitchFamily="34" charset="0"/>
              <a:buChar char="•"/>
            </a:pPr>
            <a:r>
              <a:rPr lang="en-US" sz="1400" dirty="0">
                <a:latin typeface="Abadi" panose="020B0604020104020204" pitchFamily="34" charset="0"/>
              </a:rPr>
              <a:t>These predictions may indirectly expose patterns from the training data.</a:t>
            </a:r>
          </a:p>
        </p:txBody>
      </p:sp>
      <p:sp>
        <p:nvSpPr>
          <p:cNvPr id="26" name="Text 2">
            <a:extLst>
              <a:ext uri="{FF2B5EF4-FFF2-40B4-BE49-F238E27FC236}">
                <a16:creationId xmlns:a16="http://schemas.microsoft.com/office/drawing/2014/main" id="{C8FC4063-D2A2-A3BB-E608-8B1F81BFE59D}"/>
              </a:ext>
            </a:extLst>
          </p:cNvPr>
          <p:cNvSpPr/>
          <p:nvPr/>
        </p:nvSpPr>
        <p:spPr>
          <a:xfrm>
            <a:off x="386439" y="2284619"/>
            <a:ext cx="145613" cy="340281"/>
          </a:xfrm>
          <a:prstGeom prst="rect">
            <a:avLst/>
          </a:prstGeom>
          <a:noFill/>
          <a:ln/>
        </p:spPr>
        <p:txBody>
          <a:bodyPr wrap="none" lIns="0" tIns="0" rIns="0" bIns="0" rtlCol="0" anchor="t"/>
          <a:lstStyle/>
          <a:p>
            <a:pPr marL="0" indent="0" algn="ctr">
              <a:lnSpc>
                <a:spcPts val="2650"/>
              </a:lnSpc>
              <a:buNone/>
            </a:pPr>
            <a:r>
              <a:rPr lang="en-US" sz="2400" dirty="0">
                <a:solidFill>
                  <a:srgbClr val="3C3939"/>
                </a:solidFill>
                <a:latin typeface="Raleway" pitchFamily="34" charset="0"/>
                <a:ea typeface="Raleway" pitchFamily="34" charset="-122"/>
                <a:cs typeface="Raleway" pitchFamily="34" charset="-120"/>
              </a:rPr>
              <a:t>1</a:t>
            </a:r>
            <a:endParaRPr lang="en-US" sz="2400" dirty="0"/>
          </a:p>
        </p:txBody>
      </p:sp>
      <p:sp>
        <p:nvSpPr>
          <p:cNvPr id="27" name="Text 2">
            <a:extLst>
              <a:ext uri="{FF2B5EF4-FFF2-40B4-BE49-F238E27FC236}">
                <a16:creationId xmlns:a16="http://schemas.microsoft.com/office/drawing/2014/main" id="{F789953C-06CE-7FAB-B8F6-5BBC7D49A73F}"/>
              </a:ext>
            </a:extLst>
          </p:cNvPr>
          <p:cNvSpPr/>
          <p:nvPr/>
        </p:nvSpPr>
        <p:spPr>
          <a:xfrm>
            <a:off x="329373" y="4490427"/>
            <a:ext cx="145613" cy="340281"/>
          </a:xfrm>
          <a:prstGeom prst="rect">
            <a:avLst/>
          </a:prstGeom>
          <a:noFill/>
          <a:ln/>
        </p:spPr>
        <p:txBody>
          <a:bodyPr wrap="none" lIns="0" tIns="0" rIns="0" bIns="0" rtlCol="0" anchor="t"/>
          <a:lstStyle/>
          <a:p>
            <a:pPr marL="0" indent="0" algn="ctr">
              <a:lnSpc>
                <a:spcPts val="2650"/>
              </a:lnSpc>
              <a:buNone/>
            </a:pPr>
            <a:r>
              <a:rPr lang="en-US" sz="2400" dirty="0">
                <a:solidFill>
                  <a:srgbClr val="3C3939"/>
                </a:solidFill>
                <a:latin typeface="Raleway" pitchFamily="34" charset="0"/>
              </a:rPr>
              <a:t>2</a:t>
            </a:r>
            <a:endParaRPr lang="en-US" sz="2400" dirty="0"/>
          </a:p>
        </p:txBody>
      </p:sp>
      <p:sp>
        <p:nvSpPr>
          <p:cNvPr id="28" name="Text 2">
            <a:extLst>
              <a:ext uri="{FF2B5EF4-FFF2-40B4-BE49-F238E27FC236}">
                <a16:creationId xmlns:a16="http://schemas.microsoft.com/office/drawing/2014/main" id="{86A15398-3096-EC5A-464A-6C900C73873B}"/>
              </a:ext>
            </a:extLst>
          </p:cNvPr>
          <p:cNvSpPr/>
          <p:nvPr/>
        </p:nvSpPr>
        <p:spPr>
          <a:xfrm>
            <a:off x="379453" y="4677649"/>
            <a:ext cx="145613" cy="340281"/>
          </a:xfrm>
          <a:prstGeom prst="rect">
            <a:avLst/>
          </a:prstGeom>
          <a:noFill/>
          <a:ln/>
        </p:spPr>
        <p:txBody>
          <a:bodyPr wrap="none" lIns="0" tIns="0" rIns="0" bIns="0" rtlCol="0" anchor="t"/>
          <a:lstStyle/>
          <a:p>
            <a:pPr marL="0" indent="0" algn="ctr">
              <a:lnSpc>
                <a:spcPts val="2650"/>
              </a:lnSpc>
              <a:buNone/>
            </a:pPr>
            <a:endParaRPr lang="en-US" sz="2400" dirty="0"/>
          </a:p>
        </p:txBody>
      </p:sp>
      <p:sp>
        <p:nvSpPr>
          <p:cNvPr id="29" name="Text 2">
            <a:extLst>
              <a:ext uri="{FF2B5EF4-FFF2-40B4-BE49-F238E27FC236}">
                <a16:creationId xmlns:a16="http://schemas.microsoft.com/office/drawing/2014/main" id="{5D3151F1-F3BF-6118-7413-7A374623E72C}"/>
              </a:ext>
            </a:extLst>
          </p:cNvPr>
          <p:cNvSpPr/>
          <p:nvPr/>
        </p:nvSpPr>
        <p:spPr>
          <a:xfrm>
            <a:off x="4335398" y="2284619"/>
            <a:ext cx="145613" cy="340281"/>
          </a:xfrm>
          <a:prstGeom prst="rect">
            <a:avLst/>
          </a:prstGeom>
          <a:noFill/>
          <a:ln/>
        </p:spPr>
        <p:txBody>
          <a:bodyPr wrap="none" lIns="0" tIns="0" rIns="0" bIns="0" rtlCol="0" anchor="t"/>
          <a:lstStyle/>
          <a:p>
            <a:pPr marL="0" indent="0" algn="ctr">
              <a:lnSpc>
                <a:spcPts val="2650"/>
              </a:lnSpc>
              <a:buNone/>
            </a:pPr>
            <a:r>
              <a:rPr lang="en-US" sz="2400" dirty="0">
                <a:solidFill>
                  <a:srgbClr val="3C3939"/>
                </a:solidFill>
                <a:latin typeface="Raleway" pitchFamily="34" charset="0"/>
              </a:rPr>
              <a:t>3</a:t>
            </a:r>
            <a:endParaRPr lang="en-US" sz="2400" dirty="0"/>
          </a:p>
        </p:txBody>
      </p:sp>
      <p:sp>
        <p:nvSpPr>
          <p:cNvPr id="30" name="Text 2">
            <a:extLst>
              <a:ext uri="{FF2B5EF4-FFF2-40B4-BE49-F238E27FC236}">
                <a16:creationId xmlns:a16="http://schemas.microsoft.com/office/drawing/2014/main" id="{B9912A1E-7CBC-4F25-3A8A-10C1C948B47B}"/>
              </a:ext>
            </a:extLst>
          </p:cNvPr>
          <p:cNvSpPr/>
          <p:nvPr/>
        </p:nvSpPr>
        <p:spPr>
          <a:xfrm>
            <a:off x="4330709" y="4453095"/>
            <a:ext cx="145613" cy="340281"/>
          </a:xfrm>
          <a:prstGeom prst="rect">
            <a:avLst/>
          </a:prstGeom>
          <a:noFill/>
          <a:ln/>
        </p:spPr>
        <p:txBody>
          <a:bodyPr wrap="none" lIns="0" tIns="0" rIns="0" bIns="0" rtlCol="0" anchor="t"/>
          <a:lstStyle/>
          <a:p>
            <a:pPr marL="0" indent="0" algn="ctr">
              <a:lnSpc>
                <a:spcPts val="2650"/>
              </a:lnSpc>
              <a:buNone/>
            </a:pPr>
            <a:r>
              <a:rPr lang="en-US" sz="2400" dirty="0">
                <a:solidFill>
                  <a:srgbClr val="3C3939"/>
                </a:solidFill>
                <a:latin typeface="Raleway" pitchFamily="34" charset="0"/>
              </a:rPr>
              <a:t>4</a:t>
            </a:r>
            <a:endParaRPr lang="en-US" sz="2400" dirty="0"/>
          </a:p>
        </p:txBody>
      </p:sp>
    </p:spTree>
    <p:extLst>
      <p:ext uri="{BB962C8B-B14F-4D97-AF65-F5344CB8AC3E}">
        <p14:creationId xmlns:p14="http://schemas.microsoft.com/office/powerpoint/2010/main" val="4181203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B39E7-4158-7B2D-F77D-3C5F69D2F56F}"/>
              </a:ext>
            </a:extLst>
          </p:cNvPr>
          <p:cNvPicPr>
            <a:picLocks noChangeAspect="1"/>
          </p:cNvPicPr>
          <p:nvPr/>
        </p:nvPicPr>
        <p:blipFill>
          <a:blip r:embed="rId2"/>
          <a:stretch>
            <a:fillRect/>
          </a:stretch>
        </p:blipFill>
        <p:spPr>
          <a:xfrm>
            <a:off x="477457" y="1539432"/>
            <a:ext cx="4676171" cy="4618299"/>
          </a:xfrm>
          <a:prstGeom prst="rect">
            <a:avLst/>
          </a:prstGeom>
        </p:spPr>
      </p:pic>
      <p:sp>
        <p:nvSpPr>
          <p:cNvPr id="10" name="TextBox 9">
            <a:extLst>
              <a:ext uri="{FF2B5EF4-FFF2-40B4-BE49-F238E27FC236}">
                <a16:creationId xmlns:a16="http://schemas.microsoft.com/office/drawing/2014/main" id="{8ECC6488-FBE3-920E-CF61-CB5DDFDA2B81}"/>
              </a:ext>
            </a:extLst>
          </p:cNvPr>
          <p:cNvSpPr txBox="1"/>
          <p:nvPr/>
        </p:nvSpPr>
        <p:spPr>
          <a:xfrm>
            <a:off x="2233400" y="307970"/>
            <a:ext cx="7725200"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Existing System Challenges</a:t>
            </a:r>
          </a:p>
        </p:txBody>
      </p:sp>
      <p:sp>
        <p:nvSpPr>
          <p:cNvPr id="2" name="Shape 1">
            <a:extLst>
              <a:ext uri="{FF2B5EF4-FFF2-40B4-BE49-F238E27FC236}">
                <a16:creationId xmlns:a16="http://schemas.microsoft.com/office/drawing/2014/main" id="{E0E501F6-608E-97CA-5C01-EFEDD68D39BC}"/>
              </a:ext>
            </a:extLst>
          </p:cNvPr>
          <p:cNvSpPr/>
          <p:nvPr/>
        </p:nvSpPr>
        <p:spPr>
          <a:xfrm>
            <a:off x="5417293" y="2031206"/>
            <a:ext cx="302787" cy="336074"/>
          </a:xfrm>
          <a:prstGeom prst="roundRect">
            <a:avLst>
              <a:gd name="adj" fmla="val 6667"/>
            </a:avLst>
          </a:prstGeom>
          <a:ln/>
        </p:spPr>
        <p:style>
          <a:lnRef idx="1">
            <a:schemeClr val="accent3"/>
          </a:lnRef>
          <a:fillRef idx="2">
            <a:schemeClr val="accent3"/>
          </a:fillRef>
          <a:effectRef idx="1">
            <a:schemeClr val="accent3"/>
          </a:effectRef>
          <a:fontRef idx="minor">
            <a:schemeClr val="dk1"/>
          </a:fontRef>
        </p:style>
      </p:sp>
      <p:sp>
        <p:nvSpPr>
          <p:cNvPr id="3" name="Shape 1">
            <a:extLst>
              <a:ext uri="{FF2B5EF4-FFF2-40B4-BE49-F238E27FC236}">
                <a16:creationId xmlns:a16="http://schemas.microsoft.com/office/drawing/2014/main" id="{BC2E99B1-402C-B149-01AB-2F4650A8FDB7}"/>
              </a:ext>
            </a:extLst>
          </p:cNvPr>
          <p:cNvSpPr/>
          <p:nvPr/>
        </p:nvSpPr>
        <p:spPr>
          <a:xfrm>
            <a:off x="5417293" y="2579846"/>
            <a:ext cx="302787" cy="336074"/>
          </a:xfrm>
          <a:prstGeom prst="roundRect">
            <a:avLst>
              <a:gd name="adj" fmla="val 6667"/>
            </a:avLst>
          </a:prstGeom>
          <a:ln/>
        </p:spPr>
        <p:style>
          <a:lnRef idx="1">
            <a:schemeClr val="accent3"/>
          </a:lnRef>
          <a:fillRef idx="2">
            <a:schemeClr val="accent3"/>
          </a:fillRef>
          <a:effectRef idx="1">
            <a:schemeClr val="accent3"/>
          </a:effectRef>
          <a:fontRef idx="minor">
            <a:schemeClr val="dk1"/>
          </a:fontRef>
        </p:style>
      </p:sp>
      <p:sp>
        <p:nvSpPr>
          <p:cNvPr id="4" name="Shape 1">
            <a:extLst>
              <a:ext uri="{FF2B5EF4-FFF2-40B4-BE49-F238E27FC236}">
                <a16:creationId xmlns:a16="http://schemas.microsoft.com/office/drawing/2014/main" id="{767092FB-D8B1-8218-B413-F88941C8F7F7}"/>
              </a:ext>
            </a:extLst>
          </p:cNvPr>
          <p:cNvSpPr/>
          <p:nvPr/>
        </p:nvSpPr>
        <p:spPr>
          <a:xfrm>
            <a:off x="5417293" y="3108111"/>
            <a:ext cx="302787" cy="336074"/>
          </a:xfrm>
          <a:prstGeom prst="roundRect">
            <a:avLst>
              <a:gd name="adj" fmla="val 6667"/>
            </a:avLst>
          </a:prstGeom>
          <a:ln/>
        </p:spPr>
        <p:style>
          <a:lnRef idx="1">
            <a:schemeClr val="accent3"/>
          </a:lnRef>
          <a:fillRef idx="2">
            <a:schemeClr val="accent3"/>
          </a:fillRef>
          <a:effectRef idx="1">
            <a:schemeClr val="accent3"/>
          </a:effectRef>
          <a:fontRef idx="minor">
            <a:schemeClr val="dk1"/>
          </a:fontRef>
        </p:style>
      </p:sp>
      <p:sp>
        <p:nvSpPr>
          <p:cNvPr id="6" name="Shape 1">
            <a:extLst>
              <a:ext uri="{FF2B5EF4-FFF2-40B4-BE49-F238E27FC236}">
                <a16:creationId xmlns:a16="http://schemas.microsoft.com/office/drawing/2014/main" id="{73DB8C54-6326-52CD-009A-97CB618AB0E4}"/>
              </a:ext>
            </a:extLst>
          </p:cNvPr>
          <p:cNvSpPr/>
          <p:nvPr/>
        </p:nvSpPr>
        <p:spPr>
          <a:xfrm>
            <a:off x="5417292" y="3657331"/>
            <a:ext cx="302787" cy="336074"/>
          </a:xfrm>
          <a:prstGeom prst="roundRect">
            <a:avLst>
              <a:gd name="adj" fmla="val 6667"/>
            </a:avLst>
          </a:prstGeom>
          <a:ln/>
        </p:spPr>
        <p:style>
          <a:lnRef idx="1">
            <a:schemeClr val="accent3"/>
          </a:lnRef>
          <a:fillRef idx="2">
            <a:schemeClr val="accent3"/>
          </a:fillRef>
          <a:effectRef idx="1">
            <a:schemeClr val="accent3"/>
          </a:effectRef>
          <a:fontRef idx="minor">
            <a:schemeClr val="dk1"/>
          </a:fontRef>
        </p:style>
      </p:sp>
      <p:sp>
        <p:nvSpPr>
          <p:cNvPr id="8" name="Shape 1">
            <a:extLst>
              <a:ext uri="{FF2B5EF4-FFF2-40B4-BE49-F238E27FC236}">
                <a16:creationId xmlns:a16="http://schemas.microsoft.com/office/drawing/2014/main" id="{82917FA0-A43C-002A-3E13-1A61D5E8555A}"/>
              </a:ext>
            </a:extLst>
          </p:cNvPr>
          <p:cNvSpPr/>
          <p:nvPr/>
        </p:nvSpPr>
        <p:spPr>
          <a:xfrm>
            <a:off x="5416881" y="4185596"/>
            <a:ext cx="302787" cy="336074"/>
          </a:xfrm>
          <a:prstGeom prst="roundRect">
            <a:avLst>
              <a:gd name="adj" fmla="val 6667"/>
            </a:avLst>
          </a:prstGeom>
          <a:ln/>
        </p:spPr>
        <p:style>
          <a:lnRef idx="1">
            <a:schemeClr val="accent3"/>
          </a:lnRef>
          <a:fillRef idx="2">
            <a:schemeClr val="accent3"/>
          </a:fillRef>
          <a:effectRef idx="1">
            <a:schemeClr val="accent3"/>
          </a:effectRef>
          <a:fontRef idx="minor">
            <a:schemeClr val="dk1"/>
          </a:fontRef>
        </p:style>
      </p:sp>
      <p:sp>
        <p:nvSpPr>
          <p:cNvPr id="11" name="Shape 1">
            <a:extLst>
              <a:ext uri="{FF2B5EF4-FFF2-40B4-BE49-F238E27FC236}">
                <a16:creationId xmlns:a16="http://schemas.microsoft.com/office/drawing/2014/main" id="{B424D856-36E2-F52D-463F-CFE6405E7E83}"/>
              </a:ext>
            </a:extLst>
          </p:cNvPr>
          <p:cNvSpPr/>
          <p:nvPr/>
        </p:nvSpPr>
        <p:spPr>
          <a:xfrm>
            <a:off x="5416881" y="4734236"/>
            <a:ext cx="302787" cy="336074"/>
          </a:xfrm>
          <a:prstGeom prst="roundRect">
            <a:avLst>
              <a:gd name="adj" fmla="val 6667"/>
            </a:avLst>
          </a:prstGeom>
          <a:ln/>
        </p:spPr>
        <p:style>
          <a:lnRef idx="1">
            <a:schemeClr val="accent3"/>
          </a:lnRef>
          <a:fillRef idx="2">
            <a:schemeClr val="accent3"/>
          </a:fillRef>
          <a:effectRef idx="1">
            <a:schemeClr val="accent3"/>
          </a:effectRef>
          <a:fontRef idx="minor">
            <a:schemeClr val="dk1"/>
          </a:fontRef>
        </p:style>
      </p:sp>
      <p:sp>
        <p:nvSpPr>
          <p:cNvPr id="13" name="TextBox 12">
            <a:extLst>
              <a:ext uri="{FF2B5EF4-FFF2-40B4-BE49-F238E27FC236}">
                <a16:creationId xmlns:a16="http://schemas.microsoft.com/office/drawing/2014/main" id="{37418A2F-08C3-FBE8-5ABB-73C91BAC8AFA}"/>
              </a:ext>
            </a:extLst>
          </p:cNvPr>
          <p:cNvSpPr txBox="1"/>
          <p:nvPr/>
        </p:nvSpPr>
        <p:spPr>
          <a:xfrm>
            <a:off x="5313680" y="1459681"/>
            <a:ext cx="6096000" cy="369332"/>
          </a:xfrm>
          <a:prstGeom prst="rect">
            <a:avLst/>
          </a:prstGeom>
          <a:noFill/>
        </p:spPr>
        <p:txBody>
          <a:bodyPr wrap="square">
            <a:spAutoFit/>
          </a:bodyPr>
          <a:lstStyle/>
          <a:p>
            <a:pPr>
              <a:buNone/>
            </a:pPr>
            <a:r>
              <a:rPr lang="en-US" b="1" dirty="0"/>
              <a:t>Disadvantages:</a:t>
            </a:r>
            <a:endParaRPr lang="en-US" dirty="0"/>
          </a:p>
        </p:txBody>
      </p:sp>
      <p:sp>
        <p:nvSpPr>
          <p:cNvPr id="15" name="TextBox 14">
            <a:extLst>
              <a:ext uri="{FF2B5EF4-FFF2-40B4-BE49-F238E27FC236}">
                <a16:creationId xmlns:a16="http://schemas.microsoft.com/office/drawing/2014/main" id="{C96A295C-86EA-1E4A-1B1F-62B5E7859E58}"/>
              </a:ext>
            </a:extLst>
          </p:cNvPr>
          <p:cNvSpPr txBox="1"/>
          <p:nvPr/>
        </p:nvSpPr>
        <p:spPr>
          <a:xfrm>
            <a:off x="5751562" y="2059686"/>
            <a:ext cx="6096000" cy="369332"/>
          </a:xfrm>
          <a:prstGeom prst="rect">
            <a:avLst/>
          </a:prstGeom>
          <a:noFill/>
        </p:spPr>
        <p:txBody>
          <a:bodyPr wrap="square">
            <a:spAutoFit/>
          </a:bodyPr>
          <a:lstStyle/>
          <a:p>
            <a:r>
              <a:rPr lang="en-US" sz="1800" dirty="0">
                <a:latin typeface="Abadi" panose="020B0604020104020204" pitchFamily="34" charset="0"/>
              </a:rPr>
              <a:t>Centralized data increases breach risks</a:t>
            </a:r>
            <a:endParaRPr lang="en-IN" dirty="0"/>
          </a:p>
        </p:txBody>
      </p:sp>
      <p:sp>
        <p:nvSpPr>
          <p:cNvPr id="17" name="TextBox 16">
            <a:extLst>
              <a:ext uri="{FF2B5EF4-FFF2-40B4-BE49-F238E27FC236}">
                <a16:creationId xmlns:a16="http://schemas.microsoft.com/office/drawing/2014/main" id="{4011FB11-8C27-24B6-E139-F9601D5D4D58}"/>
              </a:ext>
            </a:extLst>
          </p:cNvPr>
          <p:cNvSpPr txBox="1"/>
          <p:nvPr/>
        </p:nvSpPr>
        <p:spPr>
          <a:xfrm>
            <a:off x="5751562" y="2579846"/>
            <a:ext cx="6096000" cy="369332"/>
          </a:xfrm>
          <a:prstGeom prst="rect">
            <a:avLst/>
          </a:prstGeom>
          <a:noFill/>
        </p:spPr>
        <p:txBody>
          <a:bodyPr wrap="square">
            <a:spAutoFit/>
          </a:bodyPr>
          <a:lstStyle/>
          <a:p>
            <a:r>
              <a:rPr lang="en-US" sz="1800" dirty="0">
                <a:latin typeface="Abadi" panose="020B0604020104020204" pitchFamily="34" charset="0"/>
              </a:rPr>
              <a:t>Weak privacy safeguards</a:t>
            </a:r>
          </a:p>
        </p:txBody>
      </p:sp>
      <p:sp>
        <p:nvSpPr>
          <p:cNvPr id="19" name="TextBox 18">
            <a:extLst>
              <a:ext uri="{FF2B5EF4-FFF2-40B4-BE49-F238E27FC236}">
                <a16:creationId xmlns:a16="http://schemas.microsoft.com/office/drawing/2014/main" id="{4A920F1E-EDD3-4A19-F86E-EA969D48E95F}"/>
              </a:ext>
            </a:extLst>
          </p:cNvPr>
          <p:cNvSpPr txBox="1"/>
          <p:nvPr/>
        </p:nvSpPr>
        <p:spPr>
          <a:xfrm>
            <a:off x="5752360" y="3091482"/>
            <a:ext cx="4206240" cy="369332"/>
          </a:xfrm>
          <a:prstGeom prst="rect">
            <a:avLst/>
          </a:prstGeom>
          <a:noFill/>
        </p:spPr>
        <p:txBody>
          <a:bodyPr wrap="square">
            <a:spAutoFit/>
          </a:bodyPr>
          <a:lstStyle/>
          <a:p>
            <a:r>
              <a:rPr lang="en-US" sz="1800" dirty="0">
                <a:latin typeface="Abadi" panose="020B0604020104020204" pitchFamily="34" charset="0"/>
              </a:rPr>
              <a:t>Greater potential for insider threats</a:t>
            </a:r>
          </a:p>
        </p:txBody>
      </p:sp>
      <p:sp>
        <p:nvSpPr>
          <p:cNvPr id="21" name="TextBox 20">
            <a:extLst>
              <a:ext uri="{FF2B5EF4-FFF2-40B4-BE49-F238E27FC236}">
                <a16:creationId xmlns:a16="http://schemas.microsoft.com/office/drawing/2014/main" id="{A40E9CF6-E99F-EEC6-A778-53028A38FF6C}"/>
              </a:ext>
            </a:extLst>
          </p:cNvPr>
          <p:cNvSpPr txBox="1"/>
          <p:nvPr/>
        </p:nvSpPr>
        <p:spPr>
          <a:xfrm>
            <a:off x="5751562" y="3692300"/>
            <a:ext cx="6096000" cy="369332"/>
          </a:xfrm>
          <a:prstGeom prst="rect">
            <a:avLst/>
          </a:prstGeom>
          <a:noFill/>
        </p:spPr>
        <p:txBody>
          <a:bodyPr wrap="square">
            <a:spAutoFit/>
          </a:bodyPr>
          <a:lstStyle/>
          <a:p>
            <a:r>
              <a:rPr lang="en-US" sz="1800" dirty="0">
                <a:latin typeface="Abadi" panose="020B0604020104020204" pitchFamily="34" charset="0"/>
              </a:rPr>
              <a:t>Difficulty in meeting privacy regulations (GDPR, HIPAA)</a:t>
            </a:r>
          </a:p>
        </p:txBody>
      </p:sp>
      <p:sp>
        <p:nvSpPr>
          <p:cNvPr id="23" name="TextBox 22">
            <a:extLst>
              <a:ext uri="{FF2B5EF4-FFF2-40B4-BE49-F238E27FC236}">
                <a16:creationId xmlns:a16="http://schemas.microsoft.com/office/drawing/2014/main" id="{6EBD2C2D-CB34-9469-90C3-1F3AE417A3BF}"/>
              </a:ext>
            </a:extLst>
          </p:cNvPr>
          <p:cNvSpPr txBox="1"/>
          <p:nvPr/>
        </p:nvSpPr>
        <p:spPr>
          <a:xfrm>
            <a:off x="5751562" y="4223417"/>
            <a:ext cx="4104640" cy="369332"/>
          </a:xfrm>
          <a:prstGeom prst="rect">
            <a:avLst/>
          </a:prstGeom>
          <a:noFill/>
        </p:spPr>
        <p:txBody>
          <a:bodyPr wrap="square">
            <a:spAutoFit/>
          </a:bodyPr>
          <a:lstStyle/>
          <a:p>
            <a:r>
              <a:rPr lang="en-US" sz="1800" dirty="0">
                <a:latin typeface="Abadi" panose="020B0604020104020204" pitchFamily="34" charset="0"/>
              </a:rPr>
              <a:t>Privacy Risk Exposure</a:t>
            </a:r>
          </a:p>
        </p:txBody>
      </p:sp>
      <p:sp>
        <p:nvSpPr>
          <p:cNvPr id="25" name="TextBox 24">
            <a:extLst>
              <a:ext uri="{FF2B5EF4-FFF2-40B4-BE49-F238E27FC236}">
                <a16:creationId xmlns:a16="http://schemas.microsoft.com/office/drawing/2014/main" id="{A5B139A1-8431-2939-C3E4-ECC6A306778F}"/>
              </a:ext>
            </a:extLst>
          </p:cNvPr>
          <p:cNvSpPr txBox="1"/>
          <p:nvPr/>
        </p:nvSpPr>
        <p:spPr>
          <a:xfrm>
            <a:off x="5733042" y="4735094"/>
            <a:ext cx="3606800" cy="369332"/>
          </a:xfrm>
          <a:prstGeom prst="rect">
            <a:avLst/>
          </a:prstGeom>
          <a:noFill/>
        </p:spPr>
        <p:txBody>
          <a:bodyPr wrap="square">
            <a:spAutoFit/>
          </a:bodyPr>
          <a:lstStyle/>
          <a:p>
            <a:r>
              <a:rPr lang="en-US" sz="1800" dirty="0">
                <a:latin typeface="Abadi" panose="020B0604020104020204" pitchFamily="34" charset="0"/>
              </a:rPr>
              <a:t>Limited User Control</a:t>
            </a:r>
          </a:p>
        </p:txBody>
      </p:sp>
      <p:sp>
        <p:nvSpPr>
          <p:cNvPr id="27" name="TextBox 26">
            <a:extLst>
              <a:ext uri="{FF2B5EF4-FFF2-40B4-BE49-F238E27FC236}">
                <a16:creationId xmlns:a16="http://schemas.microsoft.com/office/drawing/2014/main" id="{37B517C3-FFEA-4A4A-A831-BA4CED59DB22}"/>
              </a:ext>
            </a:extLst>
          </p:cNvPr>
          <p:cNvSpPr txBox="1"/>
          <p:nvPr/>
        </p:nvSpPr>
        <p:spPr>
          <a:xfrm>
            <a:off x="5770917" y="5320503"/>
            <a:ext cx="6096000" cy="369332"/>
          </a:xfrm>
          <a:prstGeom prst="rect">
            <a:avLst/>
          </a:prstGeom>
          <a:noFill/>
        </p:spPr>
        <p:txBody>
          <a:bodyPr wrap="square">
            <a:spAutoFit/>
          </a:bodyPr>
          <a:lstStyle/>
          <a:p>
            <a:r>
              <a:rPr lang="en-US" sz="1800" dirty="0">
                <a:latin typeface="Abadi" panose="020B0604020104020204" pitchFamily="34" charset="0"/>
              </a:rPr>
              <a:t>Model inversion attacks</a:t>
            </a:r>
          </a:p>
        </p:txBody>
      </p:sp>
      <p:sp>
        <p:nvSpPr>
          <p:cNvPr id="28" name="Shape 1">
            <a:extLst>
              <a:ext uri="{FF2B5EF4-FFF2-40B4-BE49-F238E27FC236}">
                <a16:creationId xmlns:a16="http://schemas.microsoft.com/office/drawing/2014/main" id="{55E1AE32-8AB1-8FCE-A2A9-6A9EB4E891F6}"/>
              </a:ext>
            </a:extLst>
          </p:cNvPr>
          <p:cNvSpPr/>
          <p:nvPr/>
        </p:nvSpPr>
        <p:spPr>
          <a:xfrm>
            <a:off x="5416881" y="5320503"/>
            <a:ext cx="302787" cy="336074"/>
          </a:xfrm>
          <a:prstGeom prst="roundRect">
            <a:avLst>
              <a:gd name="adj" fmla="val 6667"/>
            </a:avLst>
          </a:prstGeom>
          <a:ln/>
        </p:spPr>
        <p:style>
          <a:lnRef idx="1">
            <a:schemeClr val="accent3"/>
          </a:lnRef>
          <a:fillRef idx="2">
            <a:schemeClr val="accent3"/>
          </a:fillRef>
          <a:effectRef idx="1">
            <a:schemeClr val="accent3"/>
          </a:effectRef>
          <a:fontRef idx="minor">
            <a:schemeClr val="dk1"/>
          </a:fontRef>
        </p:style>
      </p:sp>
    </p:spTree>
    <p:extLst>
      <p:ext uri="{BB962C8B-B14F-4D97-AF65-F5344CB8AC3E}">
        <p14:creationId xmlns:p14="http://schemas.microsoft.com/office/powerpoint/2010/main" val="14390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AA53F0-FF1B-1A9A-8484-A293439544E2}"/>
              </a:ext>
            </a:extLst>
          </p:cNvPr>
          <p:cNvSpPr txBox="1"/>
          <p:nvPr/>
        </p:nvSpPr>
        <p:spPr>
          <a:xfrm>
            <a:off x="1975412" y="277792"/>
            <a:ext cx="8241175" cy="646331"/>
          </a:xfrm>
          <a:prstGeom prst="rect">
            <a:avLst/>
          </a:prstGeom>
          <a:noFill/>
        </p:spPr>
        <p:txBody>
          <a:bodyPr wrap="square" rtlCol="0">
            <a:spAutoFit/>
          </a:bodyPr>
          <a:lstStyle/>
          <a:p>
            <a:pPr algn="ctr"/>
            <a:r>
              <a:rPr lang="en-IN" sz="3600" dirty="0">
                <a:solidFill>
                  <a:schemeClr val="accent6">
                    <a:lumMod val="75000"/>
                  </a:schemeClr>
                </a:solidFill>
                <a:latin typeface="Aharoni" panose="02010803020104030203" pitchFamily="2" charset="-79"/>
                <a:cs typeface="Aharoni" panose="02010803020104030203" pitchFamily="2" charset="-79"/>
              </a:rPr>
              <a:t>Applications of the Existing System </a:t>
            </a:r>
          </a:p>
        </p:txBody>
      </p:sp>
      <p:pic>
        <p:nvPicPr>
          <p:cNvPr id="6" name="Picture 5">
            <a:extLst>
              <a:ext uri="{FF2B5EF4-FFF2-40B4-BE49-F238E27FC236}">
                <a16:creationId xmlns:a16="http://schemas.microsoft.com/office/drawing/2014/main" id="{0ED78D78-D511-A3A6-AE78-E0BBBFF57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952" y="2023061"/>
            <a:ext cx="5038418" cy="4306127"/>
          </a:xfrm>
          <a:prstGeom prst="rect">
            <a:avLst/>
          </a:prstGeom>
        </p:spPr>
      </p:pic>
      <p:sp>
        <p:nvSpPr>
          <p:cNvPr id="8" name="TextBox 7">
            <a:extLst>
              <a:ext uri="{FF2B5EF4-FFF2-40B4-BE49-F238E27FC236}">
                <a16:creationId xmlns:a16="http://schemas.microsoft.com/office/drawing/2014/main" id="{34F5C52F-68B4-48D4-1E9F-A74030D5F930}"/>
              </a:ext>
            </a:extLst>
          </p:cNvPr>
          <p:cNvSpPr txBox="1"/>
          <p:nvPr/>
        </p:nvSpPr>
        <p:spPr>
          <a:xfrm>
            <a:off x="6483753" y="2943406"/>
            <a:ext cx="5708247" cy="1723549"/>
          </a:xfrm>
          <a:prstGeom prst="rect">
            <a:avLst/>
          </a:prstGeom>
          <a:noFill/>
        </p:spPr>
        <p:txBody>
          <a:bodyPr wrap="square">
            <a:spAutoFit/>
          </a:bodyPr>
          <a:lstStyle/>
          <a:p>
            <a:r>
              <a:rPr lang="en-US" dirty="0">
                <a:latin typeface="Aharoni" panose="02010803020104030203" pitchFamily="2" charset="-79"/>
                <a:cs typeface="Aharoni" panose="02010803020104030203" pitchFamily="2" charset="-79"/>
              </a:rPr>
              <a:t>Healthcare</a:t>
            </a:r>
            <a:r>
              <a:rPr lang="en-US" dirty="0"/>
              <a:t>: </a:t>
            </a:r>
            <a:r>
              <a:rPr lang="en-US" sz="1600" dirty="0">
                <a:solidFill>
                  <a:srgbClr val="383838"/>
                </a:solidFill>
                <a:latin typeface="Abadi" panose="020B0604020104020204" pitchFamily="34" charset="0"/>
                <a:ea typeface="DM Sans" pitchFamily="34" charset="-122"/>
                <a:cs typeface="DM Sans" pitchFamily="34" charset="-120"/>
              </a:rPr>
              <a:t>Predict diseases while keeping patient data</a:t>
            </a:r>
          </a:p>
          <a:p>
            <a:r>
              <a:rPr lang="en-US" sz="1600" dirty="0">
                <a:solidFill>
                  <a:srgbClr val="383838"/>
                </a:solidFill>
                <a:latin typeface="Abadi" panose="020B0604020104020204" pitchFamily="34" charset="0"/>
                <a:ea typeface="DM Sans" pitchFamily="34" charset="-122"/>
                <a:cs typeface="DM Sans" pitchFamily="34" charset="-120"/>
              </a:rPr>
              <a:t>                     private.</a:t>
            </a:r>
            <a:endParaRPr lang="en-US" sz="1800" dirty="0">
              <a:latin typeface="Abadi" panose="020B0604020104020204" pitchFamily="34" charset="0"/>
            </a:endParaRPr>
          </a:p>
          <a:p>
            <a:endParaRPr lang="en-US" dirty="0">
              <a:latin typeface="Abadi" panose="020B0604020104020204" pitchFamily="34" charset="0"/>
            </a:endParaRPr>
          </a:p>
          <a:p>
            <a:r>
              <a:rPr lang="en-US" dirty="0">
                <a:latin typeface="Aharoni" panose="02010803020104030203" pitchFamily="2" charset="-79"/>
                <a:cs typeface="Aharoni" panose="02010803020104030203" pitchFamily="2" charset="-79"/>
              </a:rPr>
              <a:t>Finance</a:t>
            </a:r>
            <a:r>
              <a:rPr lang="en-US" dirty="0"/>
              <a:t>: </a:t>
            </a:r>
            <a:r>
              <a:rPr lang="en-US" sz="1600" dirty="0">
                <a:latin typeface="Abadi" panose="020B0604020104020204" pitchFamily="34" charset="0"/>
              </a:rPr>
              <a:t>Fraud detection and credit scoring</a:t>
            </a:r>
          </a:p>
          <a:p>
            <a:endParaRPr lang="en-US" dirty="0">
              <a:latin typeface="Abadi" panose="020B0604020104020204" pitchFamily="34" charset="0"/>
            </a:endParaRPr>
          </a:p>
          <a:p>
            <a:r>
              <a:rPr lang="en-US" dirty="0">
                <a:latin typeface="Aharoni" panose="02010803020104030203" pitchFamily="2" charset="-79"/>
                <a:cs typeface="Aharoni" panose="02010803020104030203" pitchFamily="2" charset="-79"/>
              </a:rPr>
              <a:t>Telecom</a:t>
            </a:r>
            <a:r>
              <a:rPr lang="en-US" dirty="0"/>
              <a:t>: </a:t>
            </a:r>
            <a:r>
              <a:rPr lang="en-US" sz="1600" dirty="0">
                <a:latin typeface="Abadi" panose="020B0604020104020204" pitchFamily="34" charset="0"/>
              </a:rPr>
              <a:t>Anomaly detection and targeted recommendations</a:t>
            </a:r>
            <a:endParaRPr lang="en-US" dirty="0">
              <a:latin typeface="Abadi" panose="020B0604020104020204" pitchFamily="34" charset="0"/>
            </a:endParaRPr>
          </a:p>
        </p:txBody>
      </p:sp>
      <p:pic>
        <p:nvPicPr>
          <p:cNvPr id="2" name="Image 1" descr="preencoded.png">
            <a:extLst>
              <a:ext uri="{FF2B5EF4-FFF2-40B4-BE49-F238E27FC236}">
                <a16:creationId xmlns:a16="http://schemas.microsoft.com/office/drawing/2014/main" id="{8B5CBE2A-5132-69AA-0E40-EC5570123010}"/>
              </a:ext>
            </a:extLst>
          </p:cNvPr>
          <p:cNvPicPr>
            <a:picLocks noChangeAspect="1"/>
          </p:cNvPicPr>
          <p:nvPr/>
        </p:nvPicPr>
        <p:blipFill>
          <a:blip r:embed="rId3"/>
          <a:stretch>
            <a:fillRect/>
          </a:stretch>
        </p:blipFill>
        <p:spPr>
          <a:xfrm>
            <a:off x="6151005" y="2989530"/>
            <a:ext cx="250627" cy="250627"/>
          </a:xfrm>
          <a:prstGeom prst="rect">
            <a:avLst/>
          </a:prstGeom>
        </p:spPr>
      </p:pic>
      <p:pic>
        <p:nvPicPr>
          <p:cNvPr id="3" name="Image 2" descr="preencoded.png">
            <a:extLst>
              <a:ext uri="{FF2B5EF4-FFF2-40B4-BE49-F238E27FC236}">
                <a16:creationId xmlns:a16="http://schemas.microsoft.com/office/drawing/2014/main" id="{1BCE1A2C-95EE-8AE1-37EF-2D141792D7A4}"/>
              </a:ext>
            </a:extLst>
          </p:cNvPr>
          <p:cNvPicPr>
            <a:picLocks noChangeAspect="1"/>
          </p:cNvPicPr>
          <p:nvPr/>
        </p:nvPicPr>
        <p:blipFill>
          <a:blip r:embed="rId4"/>
          <a:stretch>
            <a:fillRect/>
          </a:stretch>
        </p:blipFill>
        <p:spPr>
          <a:xfrm>
            <a:off x="6150886" y="3780583"/>
            <a:ext cx="250746" cy="250746"/>
          </a:xfrm>
          <a:prstGeom prst="rect">
            <a:avLst/>
          </a:prstGeom>
        </p:spPr>
      </p:pic>
      <p:pic>
        <p:nvPicPr>
          <p:cNvPr id="5" name="Image 3" descr="preencoded.png">
            <a:extLst>
              <a:ext uri="{FF2B5EF4-FFF2-40B4-BE49-F238E27FC236}">
                <a16:creationId xmlns:a16="http://schemas.microsoft.com/office/drawing/2014/main" id="{F5A8F319-7D66-8DF2-229B-0BBC3B35DD65}"/>
              </a:ext>
            </a:extLst>
          </p:cNvPr>
          <p:cNvPicPr>
            <a:picLocks noChangeAspect="1"/>
          </p:cNvPicPr>
          <p:nvPr/>
        </p:nvPicPr>
        <p:blipFill>
          <a:blip r:embed="rId5"/>
          <a:stretch>
            <a:fillRect/>
          </a:stretch>
        </p:blipFill>
        <p:spPr>
          <a:xfrm>
            <a:off x="6150886" y="4321128"/>
            <a:ext cx="250627" cy="250627"/>
          </a:xfrm>
          <a:prstGeom prst="rect">
            <a:avLst/>
          </a:prstGeom>
        </p:spPr>
      </p:pic>
    </p:spTree>
    <p:extLst>
      <p:ext uri="{BB962C8B-B14F-4D97-AF65-F5344CB8AC3E}">
        <p14:creationId xmlns:p14="http://schemas.microsoft.com/office/powerpoint/2010/main" val="2831472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5A0B7D-DE0B-E37E-AB84-CED1E313CF2B}"/>
              </a:ext>
            </a:extLst>
          </p:cNvPr>
          <p:cNvSpPr txBox="1"/>
          <p:nvPr/>
        </p:nvSpPr>
        <p:spPr>
          <a:xfrm>
            <a:off x="4134728" y="213785"/>
            <a:ext cx="8385243" cy="707886"/>
          </a:xfrm>
          <a:prstGeom prst="rect">
            <a:avLst/>
          </a:prstGeom>
          <a:noFill/>
        </p:spPr>
        <p:txBody>
          <a:bodyPr wrap="square" rtlCol="0">
            <a:spAutoFit/>
          </a:bodyPr>
          <a:lstStyle/>
          <a:p>
            <a:pPr algn="ctr"/>
            <a:r>
              <a:rPr lang="en-IN" sz="4000" dirty="0">
                <a:solidFill>
                  <a:schemeClr val="accent6">
                    <a:lumMod val="75000"/>
                  </a:schemeClr>
                </a:solidFill>
                <a:latin typeface="Aharoni" panose="02010803020104030203" pitchFamily="2" charset="-79"/>
                <a:cs typeface="Aharoni" panose="02010803020104030203" pitchFamily="2" charset="-79"/>
              </a:rPr>
              <a:t>Proposed System </a:t>
            </a:r>
          </a:p>
        </p:txBody>
      </p:sp>
      <p:sp>
        <p:nvSpPr>
          <p:cNvPr id="6" name="TextBox 5">
            <a:extLst>
              <a:ext uri="{FF2B5EF4-FFF2-40B4-BE49-F238E27FC236}">
                <a16:creationId xmlns:a16="http://schemas.microsoft.com/office/drawing/2014/main" id="{7871DF51-CC95-5724-76C5-0392FA4C2675}"/>
              </a:ext>
            </a:extLst>
          </p:cNvPr>
          <p:cNvSpPr txBox="1"/>
          <p:nvPr/>
        </p:nvSpPr>
        <p:spPr>
          <a:xfrm>
            <a:off x="4462700" y="1194298"/>
            <a:ext cx="7729300" cy="1077218"/>
          </a:xfrm>
          <a:prstGeom prst="rect">
            <a:avLst/>
          </a:prstGeom>
          <a:noFill/>
        </p:spPr>
        <p:txBody>
          <a:bodyPr wrap="square">
            <a:spAutoFit/>
          </a:bodyPr>
          <a:lstStyle/>
          <a:p>
            <a:r>
              <a:rPr lang="en-IN" sz="1600" dirty="0">
                <a:latin typeface="Abadi" panose="020B0604020104020204" pitchFamily="34" charset="0"/>
              </a:rPr>
              <a:t>To enhance data privacy in AI systems, the proposed solution integrates a hybrid approach combining Federated Learning, Differential Privacy, and Homomorphic Encryption into a unified machine learning framework. This multi-layered strategy ensures robust data protection at every stage of the ML lifecycle.</a:t>
            </a:r>
          </a:p>
        </p:txBody>
      </p:sp>
      <p:pic>
        <p:nvPicPr>
          <p:cNvPr id="7" name="Image 0" descr="preencoded.png">
            <a:extLst>
              <a:ext uri="{FF2B5EF4-FFF2-40B4-BE49-F238E27FC236}">
                <a16:creationId xmlns:a16="http://schemas.microsoft.com/office/drawing/2014/main" id="{588BFB94-4101-649A-CD24-207C45A967D8}"/>
              </a:ext>
            </a:extLst>
          </p:cNvPr>
          <p:cNvPicPr>
            <a:picLocks noChangeAspect="1"/>
          </p:cNvPicPr>
          <p:nvPr/>
        </p:nvPicPr>
        <p:blipFill>
          <a:blip r:embed="rId2"/>
          <a:stretch>
            <a:fillRect/>
          </a:stretch>
        </p:blipFill>
        <p:spPr>
          <a:xfrm>
            <a:off x="0" y="0"/>
            <a:ext cx="4326345" cy="6858000"/>
          </a:xfrm>
          <a:prstGeom prst="rect">
            <a:avLst/>
          </a:prstGeom>
        </p:spPr>
      </p:pic>
      <p:sp>
        <p:nvSpPr>
          <p:cNvPr id="9" name="TextBox 8">
            <a:extLst>
              <a:ext uri="{FF2B5EF4-FFF2-40B4-BE49-F238E27FC236}">
                <a16:creationId xmlns:a16="http://schemas.microsoft.com/office/drawing/2014/main" id="{57927E5D-0FA5-469E-98A6-12C2B62966A9}"/>
              </a:ext>
            </a:extLst>
          </p:cNvPr>
          <p:cNvSpPr txBox="1"/>
          <p:nvPr/>
        </p:nvSpPr>
        <p:spPr>
          <a:xfrm>
            <a:off x="4462701" y="2816770"/>
            <a:ext cx="7729299" cy="3539430"/>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badi" panose="020B0604020104020204" pitchFamily="34" charset="0"/>
              </a:rPr>
              <a:t>The system starts by identifying and removing unrelated data using K-Means clustering. </a:t>
            </a:r>
          </a:p>
          <a:p>
            <a:pPr marL="285750" indent="-285750">
              <a:buFont typeface="Arial" panose="020B0604020202020204" pitchFamily="34" charset="0"/>
              <a:buChar char="•"/>
            </a:pPr>
            <a:r>
              <a:rPr lang="en-US" sz="1600" dirty="0">
                <a:latin typeface="Abadi" panose="020B0604020104020204" pitchFamily="34" charset="0"/>
              </a:rPr>
              <a:t>Then, it applies </a:t>
            </a:r>
            <a:r>
              <a:rPr lang="en-US" sz="1600" u="sng" dirty="0">
                <a:latin typeface="Abadi" panose="020B0604020104020204" pitchFamily="34" charset="0"/>
              </a:rPr>
              <a:t>Differential Privacy</a:t>
            </a:r>
            <a:r>
              <a:rPr lang="en-US" sz="1600" dirty="0">
                <a:latin typeface="Abadi" panose="020B0604020104020204" pitchFamily="34" charset="0"/>
              </a:rPr>
              <a:t> to obscure sensitive features while preserving data utility. </a:t>
            </a:r>
          </a:p>
          <a:p>
            <a:pPr marL="285750" indent="-285750">
              <a:buFont typeface="Arial" panose="020B0604020202020204" pitchFamily="34" charset="0"/>
              <a:buChar char="•"/>
            </a:pPr>
            <a:r>
              <a:rPr lang="en-US" sz="1600" u="sng" dirty="0">
                <a:latin typeface="Abadi" panose="020B0604020104020204" pitchFamily="34" charset="0"/>
              </a:rPr>
              <a:t>Homomorphic Encryption</a:t>
            </a:r>
            <a:r>
              <a:rPr lang="en-US" sz="1600" dirty="0">
                <a:latin typeface="Abadi" panose="020B0604020104020204" pitchFamily="34" charset="0"/>
              </a:rPr>
              <a:t> further enhances security by enabling computations on encrypted data. </a:t>
            </a:r>
          </a:p>
          <a:p>
            <a:pPr marL="285750" indent="-285750">
              <a:buFont typeface="Arial" panose="020B0604020202020204" pitchFamily="34" charset="0"/>
              <a:buChar char="•"/>
            </a:pPr>
            <a:r>
              <a:rPr lang="en-US" sz="1600" u="sng" dirty="0">
                <a:latin typeface="Abadi" panose="020B0604020104020204" pitchFamily="34" charset="0"/>
              </a:rPr>
              <a:t>Model training</a:t>
            </a:r>
            <a:r>
              <a:rPr lang="en-US" sz="1600" dirty="0">
                <a:latin typeface="Abadi" panose="020B0604020104020204" pitchFamily="34" charset="0"/>
              </a:rPr>
              <a:t> is performed using Federated Learning, where data remains local on each user’s device, and only the model updates are shared. </a:t>
            </a:r>
          </a:p>
          <a:p>
            <a:pPr marL="285750" indent="-285750">
              <a:buFont typeface="Arial" panose="020B0604020202020204" pitchFamily="34" charset="0"/>
              <a:buChar char="•"/>
            </a:pPr>
            <a:r>
              <a:rPr lang="en-US" sz="1600" u="sng" dirty="0">
                <a:latin typeface="Abadi" panose="020B0604020104020204" pitchFamily="34" charset="0"/>
              </a:rPr>
              <a:t>Secure Multi-party Computation</a:t>
            </a:r>
            <a:r>
              <a:rPr lang="en-US" sz="1600" dirty="0">
                <a:latin typeface="Abadi" panose="020B0604020104020204" pitchFamily="34" charset="0"/>
              </a:rPr>
              <a:t> enables collaborative analysis between multiple parties without revealing individual datasets.</a:t>
            </a:r>
          </a:p>
          <a:p>
            <a:pPr>
              <a:buNone/>
            </a:pPr>
            <a:endParaRPr lang="en-US" sz="1600" dirty="0">
              <a:latin typeface="Abadi" panose="020B0604020104020204" pitchFamily="34" charset="0"/>
            </a:endParaRPr>
          </a:p>
          <a:p>
            <a:r>
              <a:rPr lang="en-US" sz="1600" dirty="0">
                <a:latin typeface="Abadi" panose="020B0604020104020204" pitchFamily="34" charset="0"/>
              </a:rPr>
              <a:t>This architecture enhances the security and transparency of AI systems, making them suitable for sensitive applications like healthcare and finance. It also supports ethical AI development by aligning with privacy regulations.</a:t>
            </a:r>
          </a:p>
        </p:txBody>
      </p:sp>
    </p:spTree>
    <p:extLst>
      <p:ext uri="{BB962C8B-B14F-4D97-AF65-F5344CB8AC3E}">
        <p14:creationId xmlns:p14="http://schemas.microsoft.com/office/powerpoint/2010/main" val="246135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9F92C8-5C5E-3F51-3BB2-AB8164D06656}"/>
              </a:ext>
            </a:extLst>
          </p:cNvPr>
          <p:cNvSpPr txBox="1"/>
          <p:nvPr/>
        </p:nvSpPr>
        <p:spPr>
          <a:xfrm>
            <a:off x="227636" y="354969"/>
            <a:ext cx="7349924" cy="1200329"/>
          </a:xfrm>
          <a:prstGeom prst="rect">
            <a:avLst/>
          </a:prstGeom>
          <a:noFill/>
        </p:spPr>
        <p:txBody>
          <a:bodyPr wrap="square">
            <a:spAutoFit/>
          </a:bodyPr>
          <a:lstStyle/>
          <a:p>
            <a:r>
              <a:rPr lang="en-IN" sz="3600" b="1" dirty="0">
                <a:solidFill>
                  <a:schemeClr val="accent6">
                    <a:lumMod val="75000"/>
                  </a:schemeClr>
                </a:solidFill>
                <a:latin typeface="Aharoni" panose="02010803020104030203" pitchFamily="2" charset="-79"/>
                <a:cs typeface="Aharoni" panose="02010803020104030203" pitchFamily="2" charset="-79"/>
              </a:rPr>
              <a:t>Advantages and Disadvantages of the Proposed System</a:t>
            </a:r>
          </a:p>
        </p:txBody>
      </p:sp>
      <p:pic>
        <p:nvPicPr>
          <p:cNvPr id="5" name="Image 0" descr="preencoded.png">
            <a:extLst>
              <a:ext uri="{FF2B5EF4-FFF2-40B4-BE49-F238E27FC236}">
                <a16:creationId xmlns:a16="http://schemas.microsoft.com/office/drawing/2014/main" id="{D6B983A5-34F5-EA4E-15F7-6B000E1398B6}"/>
              </a:ext>
            </a:extLst>
          </p:cNvPr>
          <p:cNvPicPr>
            <a:picLocks noChangeAspect="1"/>
          </p:cNvPicPr>
          <p:nvPr/>
        </p:nvPicPr>
        <p:blipFill>
          <a:blip r:embed="rId2"/>
          <a:stretch>
            <a:fillRect/>
          </a:stretch>
        </p:blipFill>
        <p:spPr>
          <a:xfrm>
            <a:off x="7616142" y="-5787"/>
            <a:ext cx="4575858" cy="6863787"/>
          </a:xfrm>
          <a:prstGeom prst="rect">
            <a:avLst/>
          </a:prstGeom>
        </p:spPr>
      </p:pic>
      <p:sp>
        <p:nvSpPr>
          <p:cNvPr id="7" name="TextBox 6">
            <a:extLst>
              <a:ext uri="{FF2B5EF4-FFF2-40B4-BE49-F238E27FC236}">
                <a16:creationId xmlns:a16="http://schemas.microsoft.com/office/drawing/2014/main" id="{CC1AC4A7-7031-560A-F27F-FFD3292DEBE3}"/>
              </a:ext>
            </a:extLst>
          </p:cNvPr>
          <p:cNvSpPr txBox="1"/>
          <p:nvPr/>
        </p:nvSpPr>
        <p:spPr>
          <a:xfrm>
            <a:off x="227636" y="1871426"/>
            <a:ext cx="6094070" cy="2031325"/>
          </a:xfrm>
          <a:prstGeom prst="rect">
            <a:avLst/>
          </a:prstGeom>
          <a:noFill/>
        </p:spPr>
        <p:txBody>
          <a:bodyPr wrap="square">
            <a:spAutoFit/>
          </a:bodyPr>
          <a:lstStyle/>
          <a:p>
            <a:r>
              <a:rPr lang="en-US" dirty="0">
                <a:latin typeface="Aharoni" panose="02010803020104030203" pitchFamily="2" charset="-79"/>
                <a:cs typeface="Aharoni" panose="02010803020104030203" pitchFamily="2" charset="-79"/>
              </a:rPr>
              <a:t>Advantages: </a:t>
            </a:r>
          </a:p>
          <a:p>
            <a:endParaRPr lang="en-US" dirty="0"/>
          </a:p>
          <a:p>
            <a:pPr marL="285750" indent="-285750">
              <a:buFont typeface="Arial" panose="020B0604020202020204" pitchFamily="34" charset="0"/>
              <a:buChar char="•"/>
            </a:pPr>
            <a:r>
              <a:rPr lang="en-US" dirty="0">
                <a:latin typeface="Abadi" panose="020B0604020104020204" pitchFamily="34" charset="0"/>
              </a:rPr>
              <a:t>User data remains private</a:t>
            </a:r>
          </a:p>
          <a:p>
            <a:pPr marL="285750" indent="-285750">
              <a:buFont typeface="Arial" panose="020B0604020202020204" pitchFamily="34" charset="0"/>
              <a:buChar char="•"/>
            </a:pPr>
            <a:r>
              <a:rPr lang="en-US" dirty="0">
                <a:latin typeface="Abadi" panose="020B0604020104020204" pitchFamily="34" charset="0"/>
              </a:rPr>
              <a:t>Scalable across sectors</a:t>
            </a:r>
          </a:p>
          <a:p>
            <a:pPr marL="285750" indent="-285750">
              <a:buFont typeface="Arial" panose="020B0604020202020204" pitchFamily="34" charset="0"/>
              <a:buChar char="•"/>
            </a:pPr>
            <a:r>
              <a:rPr lang="en-US" dirty="0">
                <a:latin typeface="Abadi" panose="020B0604020104020204" pitchFamily="34" charset="0"/>
              </a:rPr>
              <a:t>Builds user trust and regulatory compliance</a:t>
            </a:r>
          </a:p>
          <a:p>
            <a:pPr marL="285750" indent="-285750">
              <a:buFont typeface="Arial" panose="020B0604020202020204" pitchFamily="34" charset="0"/>
              <a:buChar char="•"/>
            </a:pPr>
            <a:r>
              <a:rPr lang="en-US" dirty="0">
                <a:latin typeface="Abadi" panose="020B0604020104020204" pitchFamily="34" charset="0"/>
              </a:rPr>
              <a:t>Enables secure collaboration across institutions</a:t>
            </a:r>
          </a:p>
          <a:p>
            <a:pPr marL="285750" indent="-285750">
              <a:buFont typeface="Arial" panose="020B0604020202020204" pitchFamily="34" charset="0"/>
              <a:buChar char="•"/>
            </a:pPr>
            <a:r>
              <a:rPr lang="en-US" dirty="0">
                <a:latin typeface="Abadi" panose="020B0604020104020204" pitchFamily="34" charset="0"/>
              </a:rPr>
              <a:t>Suitable for handling highly sensitive data</a:t>
            </a:r>
          </a:p>
        </p:txBody>
      </p:sp>
      <p:sp>
        <p:nvSpPr>
          <p:cNvPr id="9" name="TextBox 8">
            <a:extLst>
              <a:ext uri="{FF2B5EF4-FFF2-40B4-BE49-F238E27FC236}">
                <a16:creationId xmlns:a16="http://schemas.microsoft.com/office/drawing/2014/main" id="{D9803FD0-F1CA-2219-5A6C-ACE68526EB6D}"/>
              </a:ext>
            </a:extLst>
          </p:cNvPr>
          <p:cNvSpPr txBox="1"/>
          <p:nvPr/>
        </p:nvSpPr>
        <p:spPr>
          <a:xfrm>
            <a:off x="227636" y="4463761"/>
            <a:ext cx="6094070" cy="1477328"/>
          </a:xfrm>
          <a:prstGeom prst="rect">
            <a:avLst/>
          </a:prstGeom>
          <a:noFill/>
        </p:spPr>
        <p:txBody>
          <a:bodyPr wrap="square">
            <a:spAutoFit/>
          </a:bodyPr>
          <a:lstStyle/>
          <a:p>
            <a:r>
              <a:rPr lang="en-US" dirty="0">
                <a:latin typeface="Aharoni" panose="02010803020104030203" pitchFamily="2" charset="-79"/>
                <a:cs typeface="Aharoni" panose="02010803020104030203" pitchFamily="2" charset="-79"/>
              </a:rPr>
              <a:t>Disadvantages:</a:t>
            </a:r>
          </a:p>
          <a:p>
            <a:pPr>
              <a:buFont typeface="Arial" panose="020B0604020202020204" pitchFamily="34" charset="0"/>
              <a:buChar char="•"/>
            </a:pPr>
            <a:endParaRPr lang="en-US" dirty="0"/>
          </a:p>
          <a:p>
            <a:pPr marL="285750" indent="-285750">
              <a:buFont typeface="Arial" panose="020B0604020202020204" pitchFamily="34" charset="0"/>
              <a:buChar char="•"/>
            </a:pPr>
            <a:r>
              <a:rPr lang="en-US" dirty="0">
                <a:latin typeface="Abadi" panose="020B0604020104020204" pitchFamily="34" charset="0"/>
              </a:rPr>
              <a:t>Increased computational overhead</a:t>
            </a:r>
          </a:p>
          <a:p>
            <a:pPr marL="285750" indent="-285750">
              <a:buFont typeface="Arial" panose="020B0604020202020204" pitchFamily="34" charset="0"/>
              <a:buChar char="•"/>
            </a:pPr>
            <a:r>
              <a:rPr lang="en-US" dirty="0">
                <a:latin typeface="Abadi" panose="020B0604020104020204" pitchFamily="34" charset="0"/>
              </a:rPr>
              <a:t>Complexity in implementation</a:t>
            </a:r>
          </a:p>
          <a:p>
            <a:pPr marL="285750" indent="-285750">
              <a:buFont typeface="Arial" panose="020B0604020202020204" pitchFamily="34" charset="0"/>
              <a:buChar char="•"/>
            </a:pPr>
            <a:r>
              <a:rPr lang="en-US" dirty="0">
                <a:latin typeface="Abadi" panose="020B0604020104020204" pitchFamily="34" charset="0"/>
              </a:rPr>
              <a:t>Trade-off between privacy and accuracy</a:t>
            </a:r>
          </a:p>
        </p:txBody>
      </p:sp>
    </p:spTree>
    <p:extLst>
      <p:ext uri="{BB962C8B-B14F-4D97-AF65-F5344CB8AC3E}">
        <p14:creationId xmlns:p14="http://schemas.microsoft.com/office/powerpoint/2010/main" val="1293516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1785</Words>
  <Application>Microsoft Office PowerPoint</Application>
  <PresentationFormat>Widescreen</PresentationFormat>
  <Paragraphs>183</Paragraphs>
  <Slides>29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Calibri (Body)</vt:lpstr>
      <vt:lpstr>Abadi</vt:lpstr>
      <vt:lpstr>Aharoni</vt:lpstr>
      <vt:lpstr>Arial</vt:lpstr>
      <vt:lpstr>Arial Black</vt:lpstr>
      <vt:lpstr>Calibri</vt:lpstr>
      <vt:lpstr>Calibri Light</vt:lpstr>
      <vt:lpstr>DM Sans</vt:lpstr>
      <vt:lpstr>Raleway</vt:lpstr>
      <vt:lpstr>Sitka Display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Raga Bhamidipati</dc:creator>
  <cp:lastModifiedBy>Raga Bhamidipati</cp:lastModifiedBy>
  <cp:revision>4</cp:revision>
  <dcterms:created xsi:type="dcterms:W3CDTF">2025-04-25T17:27:33Z</dcterms:created>
  <dcterms:modified xsi:type="dcterms:W3CDTF">2025-04-29T06:51:03Z</dcterms:modified>
</cp:coreProperties>
</file>